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4"/>
  </p:notesMasterIdLst>
  <p:handoutMasterIdLst>
    <p:handoutMasterId r:id="rId25"/>
  </p:handoutMasterIdLst>
  <p:sldIdLst>
    <p:sldId id="370" r:id="rId4"/>
    <p:sldId id="542" r:id="rId5"/>
    <p:sldId id="321" r:id="rId6"/>
    <p:sldId id="345" r:id="rId7"/>
    <p:sldId id="347" r:id="rId8"/>
    <p:sldId id="346" r:id="rId9"/>
    <p:sldId id="543" r:id="rId10"/>
    <p:sldId id="351" r:id="rId11"/>
    <p:sldId id="349" r:id="rId12"/>
    <p:sldId id="371" r:id="rId13"/>
    <p:sldId id="329" r:id="rId14"/>
    <p:sldId id="354" r:id="rId15"/>
    <p:sldId id="328" r:id="rId16"/>
    <p:sldId id="544" r:id="rId17"/>
    <p:sldId id="545" r:id="rId18"/>
    <p:sldId id="311" r:id="rId19"/>
    <p:sldId id="549" r:id="rId20"/>
    <p:sldId id="551" r:id="rId21"/>
    <p:sldId id="550" r:id="rId22"/>
    <p:sldId id="54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8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A97E2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71597" autoAdjust="0"/>
  </p:normalViewPr>
  <p:slideViewPr>
    <p:cSldViewPr>
      <p:cViewPr varScale="1">
        <p:scale>
          <a:sx n="62" d="100"/>
          <a:sy n="62" d="100"/>
        </p:scale>
        <p:origin x="1056" y="48"/>
      </p:cViewPr>
      <p:guideLst>
        <p:guide orient="horz" pos="2160"/>
        <p:guide pos="3984"/>
      </p:guideLst>
    </p:cSldViewPr>
  </p:slideViewPr>
  <p:notesTextViewPr>
    <p:cViewPr>
      <p:scale>
        <a:sx n="1" d="1"/>
        <a:sy n="1" d="1"/>
      </p:scale>
      <p:origin x="0" y="0"/>
    </p:cViewPr>
  </p:notesTextViewPr>
  <p:notesViewPr>
    <p:cSldViewPr showGuides="1">
      <p:cViewPr varScale="1">
        <p:scale>
          <a:sx n="61" d="100"/>
          <a:sy n="61" d="100"/>
        </p:scale>
        <p:origin x="-1828"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2930" tIns="46465" rIns="92930" bIns="46465" rtlCol="0"/>
          <a:lstStyle>
            <a:lvl1pPr algn="r">
              <a:defRPr sz="1200"/>
            </a:lvl1pPr>
          </a:lstStyle>
          <a:p>
            <a:fld id="{5FC37B4D-1EC5-4540-841A-887CDA7659AC}" type="datetimeFigureOut">
              <a:rPr lang="en-US" smtClean="0"/>
              <a:pPr/>
              <a:t>9/13/2021</a:t>
            </a:fld>
            <a:endParaRPr lang="en-US"/>
          </a:p>
        </p:txBody>
      </p:sp>
      <p:sp>
        <p:nvSpPr>
          <p:cNvPr id="4" name="Footer Placeholder 3"/>
          <p:cNvSpPr>
            <a:spLocks noGrp="1"/>
          </p:cNvSpPr>
          <p:nvPr>
            <p:ph type="ftr" sz="quarter" idx="2"/>
          </p:nvPr>
        </p:nvSpPr>
        <p:spPr>
          <a:xfrm>
            <a:off x="0" y="8829969"/>
            <a:ext cx="3037840" cy="46482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9"/>
            <a:ext cx="3037840" cy="464820"/>
          </a:xfrm>
          <a:prstGeom prst="rect">
            <a:avLst/>
          </a:prstGeom>
        </p:spPr>
        <p:txBody>
          <a:bodyPr vert="horz" lIns="92930" tIns="46465" rIns="92930" bIns="46465" rtlCol="0" anchor="b"/>
          <a:lstStyle>
            <a:lvl1pPr algn="r">
              <a:defRPr sz="1200"/>
            </a:lvl1pPr>
          </a:lstStyle>
          <a:p>
            <a:fld id="{6DE0EDEA-F360-43D7-8EBB-F963405394E6}" type="slidenum">
              <a:rPr lang="en-US" smtClean="0"/>
              <a:pPr/>
              <a:t>‹#›</a:t>
            </a:fld>
            <a:endParaRPr lang="en-US"/>
          </a:p>
        </p:txBody>
      </p:sp>
    </p:spTree>
    <p:extLst>
      <p:ext uri="{BB962C8B-B14F-4D97-AF65-F5344CB8AC3E}">
        <p14:creationId xmlns:p14="http://schemas.microsoft.com/office/powerpoint/2010/main" val="155086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2930" tIns="46465" rIns="92930" bIns="46465" rtlCol="0"/>
          <a:lstStyle>
            <a:lvl1pPr algn="r">
              <a:defRPr sz="1200"/>
            </a:lvl1pPr>
          </a:lstStyle>
          <a:p>
            <a:fld id="{87E9948F-9FFB-4BD4-8720-E30E139DF843}" type="datetimeFigureOut">
              <a:rPr lang="en-US" smtClean="0"/>
              <a:pPr/>
              <a:t>9/13/2021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2930" tIns="46465" rIns="92930" bIns="46465" rtlCol="0" anchor="b"/>
          <a:lstStyle>
            <a:lvl1pPr algn="r">
              <a:defRPr sz="1200"/>
            </a:lvl1pPr>
          </a:lstStyle>
          <a:p>
            <a:fld id="{DBC056DA-4591-4F58-95F9-F7F23820723B}" type="slidenum">
              <a:rPr lang="en-US" smtClean="0"/>
              <a:pPr/>
              <a:t>‹#›</a:t>
            </a:fld>
            <a:endParaRPr lang="en-US"/>
          </a:p>
        </p:txBody>
      </p:sp>
    </p:spTree>
    <p:extLst>
      <p:ext uri="{BB962C8B-B14F-4D97-AF65-F5344CB8AC3E}">
        <p14:creationId xmlns:p14="http://schemas.microsoft.com/office/powerpoint/2010/main" val="273525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79620-F3D0-4CE8-8F3D-00677E14F49B}" type="slidenum">
              <a:rPr lang="en-US" smtClean="0"/>
              <a:t>1</a:t>
            </a:fld>
            <a:endParaRPr lang="en-US"/>
          </a:p>
        </p:txBody>
      </p:sp>
    </p:spTree>
    <p:extLst>
      <p:ext uri="{BB962C8B-B14F-4D97-AF65-F5344CB8AC3E}">
        <p14:creationId xmlns:p14="http://schemas.microsoft.com/office/powerpoint/2010/main" val="233118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MEDEX (medical extension) program is designed to rapidly deploy ex-military corpsmen to rural primary care practices throughout the Northwest.  Unlike the Duke Model, students are primarily trained within the community by their </a:t>
            </a:r>
            <a:r>
              <a:rPr lang="en-US" sz="1200" kern="1200" dirty="0" err="1">
                <a:solidFill>
                  <a:schemeClr val="tx1"/>
                </a:solidFill>
                <a:effectLst/>
                <a:latin typeface="+mn-lt"/>
                <a:ea typeface="+mn-ea"/>
                <a:cs typeface="+mn-cs"/>
              </a:rPr>
              <a:t>precepting</a:t>
            </a:r>
            <a:r>
              <a:rPr lang="en-US" sz="1200" kern="1200" dirty="0">
                <a:solidFill>
                  <a:schemeClr val="tx1"/>
                </a:solidFill>
                <a:effectLst/>
                <a:latin typeface="+mn-lt"/>
                <a:ea typeface="+mn-ea"/>
                <a:cs typeface="+mn-cs"/>
              </a:rPr>
              <a:t> physician who plans to hire the MEDEX after graduation.  Clinical algorithms are used to teach MEDEX students clinical practice.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3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nation’s first African American PA, Prentiss Harrison helped pioneer the profession. </a:t>
            </a:r>
          </a:p>
          <a:p>
            <a:r>
              <a:rPr lang="en-US" dirty="0"/>
              <a:t>As a student and 1968 graduate of the Duke University PA Program, he helped educate African American physicians about the PA concept.</a:t>
            </a:r>
          </a:p>
          <a:p>
            <a:r>
              <a:rPr lang="en-US" dirty="0"/>
              <a:t>Prentiss worked closely with Earl </a:t>
            </a:r>
            <a:r>
              <a:rPr lang="en-US" dirty="0" err="1"/>
              <a:t>Echard</a:t>
            </a:r>
            <a:r>
              <a:rPr lang="en-US" dirty="0"/>
              <a:t>, John Davis, Steve </a:t>
            </a:r>
            <a:r>
              <a:rPr lang="en-US" dirty="0" err="1"/>
              <a:t>Turnipseed</a:t>
            </a:r>
            <a:r>
              <a:rPr lang="en-US" dirty="0"/>
              <a:t> and Joyce Nichols to establish the AAPA minorities’ affair committee in the early 1970s.</a:t>
            </a:r>
          </a:p>
          <a:p>
            <a:endParaRPr lang="en-US" dirty="0"/>
          </a:p>
          <a:p>
            <a:r>
              <a:rPr lang="en-US" dirty="0"/>
              <a:t>Joyce Nichols is the first woman to be formally educated as a physician assistant (PA). She also happens to be the first African-American woman to practice as a PA. Joyce was working as a licensed practical nurse (LPN) at Duke University when Dr. Eugene A. Stead, Jr. established his 2-yr PA educational program in 1965. </a:t>
            </a:r>
          </a:p>
          <a:p>
            <a:r>
              <a:rPr lang="en-US" dirty="0"/>
              <a:t>Joyce had to overcome a number of obstacles to gain entrance into the program -- She was a woman; she did not have a corpsmen background; she was an African-American; and she had little money to pay for her education. </a:t>
            </a:r>
          </a:p>
          <a:p>
            <a:r>
              <a:rPr lang="en-US" dirty="0"/>
              <a:t>She was persistent and gradually won the faculty’s confidence and support and entered and graduated from the Duke PA Program in 1970.</a:t>
            </a:r>
          </a:p>
        </p:txBody>
      </p:sp>
      <p:sp>
        <p:nvSpPr>
          <p:cNvPr id="4" name="Slide Number Placeholder 3"/>
          <p:cNvSpPr>
            <a:spLocks noGrp="1"/>
          </p:cNvSpPr>
          <p:nvPr>
            <p:ph type="sldNum" sz="quarter" idx="10"/>
          </p:nvPr>
        </p:nvSpPr>
        <p:spPr/>
        <p:txBody>
          <a:bodyPr/>
          <a:lstStyle/>
          <a:p>
            <a:fld id="{BE079620-F3D0-4CE8-8F3D-00677E14F49B}" type="slidenum">
              <a:rPr lang="en-US" smtClean="0"/>
              <a:t>11</a:t>
            </a:fld>
            <a:endParaRPr lang="en-US"/>
          </a:p>
        </p:txBody>
      </p:sp>
    </p:spTree>
    <p:extLst>
      <p:ext uri="{BB962C8B-B14F-4D97-AF65-F5344CB8AC3E}">
        <p14:creationId xmlns:p14="http://schemas.microsoft.com/office/powerpoint/2010/main" val="343564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1965, the same year Stead launched his PA program, Nurse educator Dr. Loretta Ford and Dr. Henry Silver launched the first successful Pediatric Nurse Practitioner Program at the University of Colorado.  They succeeded where Stead and Ingles failed, primarily by bypassing nursing, and having the program accredited by the American  Academy of Pediatrics.  Dr.</a:t>
            </a:r>
            <a:r>
              <a:rPr lang="en-US" baseline="0" dirty="0"/>
              <a:t> Ford is now recognized as the founder of the Nurse Practitioner Profession.</a:t>
            </a:r>
            <a:endParaRPr lang="en-US" dirty="0"/>
          </a:p>
          <a:p>
            <a:endParaRPr lang="en-US" dirty="0"/>
          </a:p>
          <a:p>
            <a:r>
              <a:rPr lang="en-US" dirty="0"/>
              <a:t>Silver later establish a physician assistant type program that provided the opportunity for non-nurses to become Child Health Associates.  It became the first PA-type program to offer a master’s degree to its graduates.</a:t>
            </a:r>
          </a:p>
          <a:p>
            <a:endParaRPr lang="en-US" dirty="0"/>
          </a:p>
          <a:p>
            <a:r>
              <a:rPr lang="en-US" dirty="0"/>
              <a:t>Dr. John </a:t>
            </a:r>
            <a:r>
              <a:rPr lang="en-US" dirty="0" err="1"/>
              <a:t>Kirklin</a:t>
            </a:r>
            <a:r>
              <a:rPr lang="en-US" dirty="0"/>
              <a:t> saw the need for surgeon’s assistants and founded the first formal program for this purpose at the University of Alabama, Birmingham.  Dr. Hu Myers believed that for PAs to be successful, they would need academic credentials and founded the first baccalaureate degree granting program at  Alderson–Broadus College in Philippi, WVA.  </a:t>
            </a:r>
          </a:p>
          <a:p>
            <a:endParaRPr lang="en-US" dirty="0"/>
          </a:p>
          <a:p>
            <a:r>
              <a:rPr lang="en-US" dirty="0"/>
              <a:t>All these prototype PA model programs eventually modified</a:t>
            </a:r>
            <a:r>
              <a:rPr lang="en-US" baseline="0" dirty="0"/>
              <a:t> their curriculums so that they could meet the same accreditation standards making their graduates eligible to be nationally certified.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08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national PA organizations come on the scene: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American Academy of Physician Assistants (AAPA) </a:t>
            </a:r>
            <a:r>
              <a:rPr lang="en-US" sz="1200" kern="1200" dirty="0">
                <a:solidFill>
                  <a:schemeClr val="tx1"/>
                </a:solidFill>
                <a:effectLst/>
                <a:latin typeface="+mn-lt"/>
                <a:ea typeface="+mn-ea"/>
                <a:cs typeface="+mn-cs"/>
              </a:rPr>
              <a:t>was founded in 1968 and evolved into a unified voice for physician assistants and physician assistant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Physician Assistant Education Association (PAEA) </a:t>
            </a:r>
            <a:r>
              <a:rPr lang="en-US" sz="1200" kern="1200" dirty="0">
                <a:solidFill>
                  <a:schemeClr val="tx1"/>
                </a:solidFill>
                <a:effectLst/>
                <a:latin typeface="+mn-lt"/>
                <a:ea typeface="+mn-ea"/>
                <a:cs typeface="+mn-cs"/>
              </a:rPr>
              <a:t>was founded in 1972 as the Association of Physician Assistant Programs (APAP).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Accreditation Review Commission on Education for the Physician Assistant</a:t>
            </a:r>
            <a:r>
              <a:rPr lang="en-US" sz="1200" kern="1200" dirty="0">
                <a:solidFill>
                  <a:schemeClr val="tx1"/>
                </a:solidFill>
                <a:effectLst/>
                <a:latin typeface="+mn-lt"/>
                <a:ea typeface="+mn-ea"/>
                <a:cs typeface="+mn-cs"/>
              </a:rPr>
              <a:t> (ARC-PA) was established in 1972 as the Joint Review Committee for Educational Programs for the Assistant to Primary Care Physician (JRC-PA) to oversee the accreditation process. The ARC-PA is an independent accrediting body authorized to accredit qualified PA educational programs in the USA.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rPr>
              <a:t>National Board of Medical Examiners</a:t>
            </a:r>
            <a:r>
              <a:rPr lang="en-US" sz="1200" kern="1200" dirty="0">
                <a:solidFill>
                  <a:schemeClr val="tx1"/>
                </a:solidFill>
                <a:effectLst/>
                <a:latin typeface="+mn-lt"/>
                <a:ea typeface="+mn-ea"/>
                <a:cs typeface="+mn-cs"/>
              </a:rPr>
              <a:t> (NBME) developed and administered the </a:t>
            </a:r>
            <a:r>
              <a:rPr lang="en-US" sz="1200" u="sng" kern="1200" dirty="0">
                <a:solidFill>
                  <a:schemeClr val="tx1"/>
                </a:solidFill>
                <a:effectLst/>
                <a:latin typeface="+mn-lt"/>
                <a:ea typeface="+mn-ea"/>
                <a:cs typeface="+mn-cs"/>
              </a:rPr>
              <a:t>first national certifying examination </a:t>
            </a:r>
            <a:r>
              <a:rPr lang="en-US" sz="1200" kern="1200" dirty="0">
                <a:solidFill>
                  <a:schemeClr val="tx1"/>
                </a:solidFill>
                <a:effectLst/>
                <a:latin typeface="+mn-lt"/>
                <a:ea typeface="+mn-ea"/>
                <a:cs typeface="+mn-cs"/>
              </a:rPr>
              <a:t>for the assistant to the primary care physician in 1972.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National Commission on Certification of Physician Assistants (NCCPA) </a:t>
            </a:r>
            <a:r>
              <a:rPr lang="en-US" sz="1200" kern="1200" dirty="0">
                <a:solidFill>
                  <a:schemeClr val="tx1"/>
                </a:solidFill>
                <a:effectLst/>
                <a:latin typeface="+mn-lt"/>
                <a:ea typeface="+mn-ea"/>
                <a:cs typeface="+mn-cs"/>
              </a:rPr>
              <a:t>was incorporated opened its office in 1975.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NCCPA is the only credentialing organization for physician assistants in the United States.</a:t>
            </a:r>
          </a:p>
          <a:p>
            <a:endParaRPr lang="en-US" dirty="0"/>
          </a:p>
        </p:txBody>
      </p:sp>
      <p:sp>
        <p:nvSpPr>
          <p:cNvPr id="4" name="Slide Number Placeholder 3"/>
          <p:cNvSpPr>
            <a:spLocks noGrp="1"/>
          </p:cNvSpPr>
          <p:nvPr>
            <p:ph type="sldNum" sz="quarter" idx="10"/>
          </p:nvPr>
        </p:nvSpPr>
        <p:spPr/>
        <p:txBody>
          <a:bodyPr/>
          <a:lstStyle/>
          <a:p>
            <a:fld id="{BE079620-F3D0-4CE8-8F3D-00677E14F49B}" type="slidenum">
              <a:rPr lang="en-US" smtClean="0"/>
              <a:t>13</a:t>
            </a:fld>
            <a:endParaRPr lang="en-US"/>
          </a:p>
        </p:txBody>
      </p:sp>
    </p:spTree>
    <p:extLst>
      <p:ext uri="{BB962C8B-B14F-4D97-AF65-F5344CB8AC3E}">
        <p14:creationId xmlns:p14="http://schemas.microsoft.com/office/powerpoint/2010/main" val="255869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importance of external value networks can not be underestimated.  The above are only a few examples on the national level.   (see list 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Veterans Administration was supportive because the first students and graduates were mostly former corpsmen, i.e., veterans.  So many VA hospitals and medical centers affiliated with medical schools, provided funding, space and in-kind support for the development of PA programs.  Today, the VA is the largest single employer of PAs with close to 2000 PAs working in their ranks.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Indian Health Service and Federal Bureau of Prisons provide great opportunities for PAs in the USPHS.  In 2006, the USPHS appointed Rear Admiral Mike Milner as its first PA flag officer.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industrial exhibitors, the pharmaceutical industry has supported the AAPA national conferences for years; also through advertisements in trade magazines and newsletters; by sponsoring recognition awards, and so forth.  Now that PAs can prescribe in all states, PAs are an integral group to be marketed for products.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91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Let’s now look at some examples of how PAs and NPs have become a social innovation in the fields of medicine and nursing.  (see examples in slide).</a:t>
            </a:r>
          </a:p>
          <a:p>
            <a:endParaRPr lang="en-US" dirty="0"/>
          </a:p>
          <a:p>
            <a:r>
              <a:rPr lang="en-US" dirty="0"/>
              <a:t>Pipeline contractors could not hire MDs to man outlying clinics; so they recruited PAs to do so; at less cost.  PAs who worked on the pipeline were able to pay off student loans and develop saving account after one year of service.</a:t>
            </a:r>
          </a:p>
          <a:p>
            <a:endParaRPr lang="en-US" dirty="0"/>
          </a:p>
          <a:p>
            <a:r>
              <a:rPr lang="en-US" dirty="0"/>
              <a:t>Health care services extended to outlying communities via satellite clinics.  Similar clinics soon established within inner city centers.  Rural Health Act helped reimburse for PA rendered services.  Advocates for these clinics pushed for the development of pharmaceutical formularies  allowing PAs to prescribe from an approved list of drugs, opening the door for prescriptive privileges a few years later.</a:t>
            </a:r>
          </a:p>
          <a:p>
            <a:endParaRPr lang="en-US" dirty="0"/>
          </a:p>
          <a:p>
            <a:r>
              <a:rPr lang="en-US" dirty="0"/>
              <a:t>At Montefiore Medical Center in Bronx, NY, </a:t>
            </a:r>
            <a:r>
              <a:rPr lang="en-US" dirty="0" err="1"/>
              <a:t>Gliedman</a:t>
            </a:r>
            <a:r>
              <a:rPr lang="en-US" dirty="0"/>
              <a:t> and Rosen recruited PAs to substitute for surgical house staff as a way to decrease number of surgeon’s being trained.  Based upon their success, they established the first </a:t>
            </a:r>
            <a:r>
              <a:rPr lang="en-US" dirty="0" err="1"/>
              <a:t>postgradute</a:t>
            </a:r>
            <a:r>
              <a:rPr lang="en-US" dirty="0"/>
              <a:t> residency in surgery for PAs in 1971.   Other hospitals have established residency programs and PAs are being hired as “hospitalist”  as well as physicians.</a:t>
            </a:r>
          </a:p>
          <a:p>
            <a:endParaRPr lang="en-US" dirty="0"/>
          </a:p>
          <a:p>
            <a:r>
              <a:rPr lang="en-US" dirty="0"/>
              <a:t>Most of us now know about the walk-in or so called minute clinics provided at CVS and Walgreens.  Not only can you be seen quickly by a NP or PA, but you can get your prescription filled at the same location.</a:t>
            </a:r>
          </a:p>
          <a:p>
            <a:endParaRPr lang="en-US" dirty="0"/>
          </a:p>
          <a:p>
            <a:r>
              <a:rPr lang="en-US" dirty="0"/>
              <a:t>The Affordable</a:t>
            </a:r>
            <a:r>
              <a:rPr lang="en-US" baseline="0" dirty="0"/>
              <a:t> Care Act is providing new opportunities to form Patient Centered Medical Home collaborative practice models to address both primary care and subspecialist needs – oriented toward preventive health care services.</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05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 conferences were held at Duke University between 1968 and 1972.  Participants included educators and leaders from organized medicine, federal agencies,</a:t>
            </a:r>
            <a:r>
              <a:rPr lang="en-US" baseline="0" dirty="0"/>
              <a:t> private foundations, health policy makers and lawyers.  Topics included curriculum development, accreditation and certification standards and enactment of PA enabling legislation.  With the emergence of PA, MEDEX and NP programs throughout the USA, it was desired to </a:t>
            </a:r>
            <a:r>
              <a:rPr lang="en-US" dirty="0"/>
              <a:t>hold future conferences in a different location and to extend invitations to a larger and more diverse group of participants, generically</a:t>
            </a:r>
            <a:r>
              <a:rPr lang="en-US" baseline="0" dirty="0"/>
              <a:t> called “New Health Practitioners</a:t>
            </a:r>
            <a:r>
              <a:rPr lang="en-US" dirty="0"/>
              <a:t>.”  The first national meeting was held at the Sheppard Air Force Base in Wichita Falls Texas in 1973.</a:t>
            </a:r>
          </a:p>
          <a:p>
            <a:endParaRPr lang="en-US" dirty="0"/>
          </a:p>
        </p:txBody>
      </p:sp>
      <p:sp>
        <p:nvSpPr>
          <p:cNvPr id="4" name="Slide Number Placeholder 3"/>
          <p:cNvSpPr>
            <a:spLocks noGrp="1"/>
          </p:cNvSpPr>
          <p:nvPr>
            <p:ph type="sldNum" sz="quarter" idx="10"/>
          </p:nvPr>
        </p:nvSpPr>
        <p:spPr/>
        <p:txBody>
          <a:bodyPr/>
          <a:lstStyle/>
          <a:p>
            <a:fld id="{BE079620-F3D0-4CE8-8F3D-00677E14F49B}" type="slidenum">
              <a:rPr lang="en-US" smtClean="0"/>
              <a:t>16</a:t>
            </a:fld>
            <a:endParaRPr lang="en-US"/>
          </a:p>
        </p:txBody>
      </p:sp>
    </p:spTree>
    <p:extLst>
      <p:ext uri="{BB962C8B-B14F-4D97-AF65-F5344CB8AC3E}">
        <p14:creationId xmlns:p14="http://schemas.microsoft.com/office/powerpoint/2010/main" val="418348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Educational Toolkit </a:t>
            </a:r>
            <a:r>
              <a:rPr lang="en-US" dirty="0"/>
              <a:t>is 5 learning modules that provide a comprehensive overview of the history of the PA profession; this module includes an Objectives &amp; Goals, Quizzes and an Instructor’s Guide – the perfect resource for teaching the history of the profession</a:t>
            </a:r>
          </a:p>
          <a:p>
            <a:endParaRPr lang="en-US" dirty="0"/>
          </a:p>
          <a:p>
            <a:r>
              <a:rPr lang="en-US" dirty="0"/>
              <a:t>The </a:t>
            </a:r>
            <a:r>
              <a:rPr lang="en-US" b="1" dirty="0"/>
              <a:t>Historian Toolkit </a:t>
            </a:r>
            <a:r>
              <a:rPr lang="en-US" dirty="0"/>
              <a:t>is designed to assist state chapters and PA programs with identifying and organizing their materials to document their own history.</a:t>
            </a:r>
          </a:p>
          <a:p>
            <a:endParaRPr lang="en-US" dirty="0"/>
          </a:p>
          <a:p>
            <a:r>
              <a:rPr lang="en-US" dirty="0"/>
              <a:t>The </a:t>
            </a:r>
            <a:r>
              <a:rPr lang="en-US" b="1" dirty="0"/>
              <a:t>Celebration &amp; Anniversary Planner </a:t>
            </a:r>
            <a:r>
              <a:rPr lang="en-US" dirty="0"/>
              <a:t>includes useful information for planning your state chapter or PA programs special events and anniversaries.  It also includes tips for hosting a ‘virtual’ event during these COVID-19 times.</a:t>
            </a:r>
          </a:p>
        </p:txBody>
      </p:sp>
      <p:sp>
        <p:nvSpPr>
          <p:cNvPr id="4" name="Slide Number Placeholder 3"/>
          <p:cNvSpPr>
            <a:spLocks noGrp="1"/>
          </p:cNvSpPr>
          <p:nvPr>
            <p:ph type="sldNum" sz="quarter" idx="10"/>
          </p:nvPr>
        </p:nvSpPr>
        <p:spPr/>
        <p:txBody>
          <a:bodyPr/>
          <a:lstStyle/>
          <a:p>
            <a:fld id="{BE079620-F3D0-4CE8-8F3D-00677E14F49B}" type="slidenum">
              <a:rPr lang="en-US" smtClean="0"/>
              <a:t>17</a:t>
            </a:fld>
            <a:endParaRPr lang="en-US"/>
          </a:p>
        </p:txBody>
      </p:sp>
    </p:spTree>
    <p:extLst>
      <p:ext uri="{BB962C8B-B14F-4D97-AF65-F5344CB8AC3E}">
        <p14:creationId xmlns:p14="http://schemas.microsoft.com/office/powerpoint/2010/main" val="318987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0" i="0" dirty="0">
                <a:solidFill>
                  <a:schemeClr val="tx1"/>
                </a:solidFill>
                <a:effectLst/>
                <a:latin typeface="+mn-lt"/>
              </a:rPr>
              <a:t>The Society fulfills its mission to </a:t>
            </a:r>
            <a:r>
              <a:rPr lang="en-US" b="0" i="0" u="sng" dirty="0">
                <a:solidFill>
                  <a:schemeClr val="tx1"/>
                </a:solidFill>
                <a:effectLst/>
                <a:latin typeface="+mn-lt"/>
              </a:rPr>
              <a:t>share</a:t>
            </a:r>
            <a:r>
              <a:rPr lang="en-US" b="0" i="0" dirty="0">
                <a:solidFill>
                  <a:schemeClr val="tx1"/>
                </a:solidFill>
                <a:effectLst/>
                <a:latin typeface="+mn-lt"/>
              </a:rPr>
              <a:t> the rich history and legacy of the PA profession by developing educational materials and promoting the profession through:</a:t>
            </a:r>
          </a:p>
          <a:p>
            <a:pPr defTabSz="929305">
              <a:defRPr/>
            </a:pPr>
            <a:r>
              <a:rPr lang="en-US" b="0" i="0" dirty="0">
                <a:solidFill>
                  <a:schemeClr val="tx1"/>
                </a:solidFill>
                <a:effectLst/>
                <a:latin typeface="+mn-lt"/>
              </a:rPr>
              <a:t>	-   Posting historical fun facts on social media – Facebook, Twitter, Instagram and a Blog</a:t>
            </a:r>
          </a:p>
          <a:p>
            <a:pPr defTabSz="929305">
              <a:defRPr/>
            </a:pPr>
            <a:endParaRPr lang="en-US" b="0" i="0" dirty="0">
              <a:solidFill>
                <a:schemeClr val="tx1"/>
              </a:solidFill>
              <a:effectLst/>
              <a:latin typeface="+mn-lt"/>
            </a:endParaRPr>
          </a:p>
          <a:p>
            <a:pPr marL="1103549" lvl="2" indent="-174245" defTabSz="929305">
              <a:buFontTx/>
              <a:buChar char="-"/>
              <a:defRPr/>
            </a:pPr>
            <a:r>
              <a:rPr lang="en-US" b="0" i="0" dirty="0">
                <a:solidFill>
                  <a:schemeClr val="tx1"/>
                </a:solidFill>
                <a:effectLst/>
                <a:latin typeface="+mn-lt"/>
              </a:rPr>
              <a:t>Publishing a quarterly newsletter with a variety of interesting and relevant articles.</a:t>
            </a:r>
          </a:p>
          <a:p>
            <a:pPr marL="1103549" lvl="2" indent="-174245" defTabSz="929305">
              <a:buFontTx/>
              <a:buChar char="-"/>
              <a:defRPr/>
            </a:pPr>
            <a:endParaRPr lang="en-US" b="0" i="0" dirty="0">
              <a:solidFill>
                <a:schemeClr val="tx1"/>
              </a:solidFill>
              <a:effectLst/>
              <a:latin typeface="+mn-lt"/>
            </a:endParaRPr>
          </a:p>
          <a:p>
            <a:pPr marL="1103549" lvl="2" indent="-174245" defTabSz="929305">
              <a:buFontTx/>
              <a:buChar char="-"/>
              <a:defRPr/>
            </a:pPr>
            <a:r>
              <a:rPr lang="en-US" b="0" i="0" dirty="0">
                <a:solidFill>
                  <a:schemeClr val="tx1"/>
                </a:solidFill>
                <a:effectLst/>
                <a:latin typeface="+mn-lt"/>
              </a:rPr>
              <a:t>Produced a DVD with the first Board Chairs of the AAPA, PAEA and NCCPA discussing the establishment of these organizations</a:t>
            </a:r>
          </a:p>
          <a:p>
            <a:pPr marL="1103549" lvl="2" indent="-174245" defTabSz="929305">
              <a:buFontTx/>
              <a:buChar char="-"/>
              <a:defRPr/>
            </a:pPr>
            <a:endParaRPr lang="en-US" b="0" i="0" dirty="0">
              <a:solidFill>
                <a:schemeClr val="tx1"/>
              </a:solidFill>
              <a:effectLst/>
              <a:latin typeface="+mn-lt"/>
            </a:endParaRPr>
          </a:p>
          <a:p>
            <a:pPr marL="1103549" lvl="2" indent="-174245" defTabSz="929305">
              <a:buFontTx/>
              <a:buChar char="-"/>
              <a:defRPr/>
            </a:pPr>
            <a:r>
              <a:rPr lang="en-US" b="0" i="0" dirty="0">
                <a:solidFill>
                  <a:schemeClr val="tx1"/>
                </a:solidFill>
                <a:effectLst/>
                <a:latin typeface="+mn-lt"/>
              </a:rPr>
              <a:t>Compilation of Dr. Steads quotes and philosophy on medical in the little blue book of “</a:t>
            </a:r>
            <a:r>
              <a:rPr lang="en-US" b="0" i="0" dirty="0" err="1">
                <a:solidFill>
                  <a:schemeClr val="tx1"/>
                </a:solidFill>
                <a:effectLst/>
                <a:latin typeface="+mn-lt"/>
              </a:rPr>
              <a:t>Steadisms</a:t>
            </a:r>
            <a:r>
              <a:rPr lang="en-US" b="0" i="0" dirty="0">
                <a:solidFill>
                  <a:schemeClr val="tx1"/>
                </a:solidFill>
                <a:effectLst/>
                <a:latin typeface="+mn-lt"/>
              </a:rPr>
              <a:t>” titled “Just Say for Me”</a:t>
            </a:r>
          </a:p>
          <a:p>
            <a:pPr marL="1103549" lvl="2" indent="-174245" defTabSz="929305">
              <a:buFontTx/>
              <a:buChar char="-"/>
              <a:defRPr/>
            </a:pPr>
            <a:endParaRPr lang="en-US" b="0" i="0" dirty="0">
              <a:solidFill>
                <a:schemeClr val="tx1"/>
              </a:solidFill>
              <a:effectLst/>
              <a:latin typeface="+mn-lt"/>
            </a:endParaRPr>
          </a:p>
          <a:p>
            <a:pPr marL="1103549" lvl="2" indent="-174245" defTabSz="929305">
              <a:buFontTx/>
              <a:buChar char="-"/>
              <a:defRPr/>
            </a:pPr>
            <a:r>
              <a:rPr lang="en-US" b="0" i="0" dirty="0">
                <a:solidFill>
                  <a:schemeClr val="tx1"/>
                </a:solidFill>
                <a:effectLst/>
                <a:latin typeface="+mn-lt"/>
              </a:rPr>
              <a:t>Published the history of the profession in a book “The Physician Assistant: An Illustrated History”  </a:t>
            </a:r>
          </a:p>
          <a:p>
            <a:pPr marL="1568202" lvl="3" indent="-174245" defTabSz="929305">
              <a:buFontTx/>
              <a:buChar char="-"/>
              <a:defRPr/>
            </a:pPr>
            <a:r>
              <a:rPr lang="en-US" b="0" i="0" dirty="0">
                <a:solidFill>
                  <a:schemeClr val="tx1"/>
                </a:solidFill>
                <a:effectLst/>
                <a:latin typeface="+mn-lt"/>
              </a:rPr>
              <a:t>The Society is currently in development of a new PA history book </a:t>
            </a:r>
          </a:p>
          <a:p>
            <a:pPr marL="1568202" lvl="3" indent="-174245" defTabSz="929305">
              <a:buFontTx/>
              <a:buChar char="-"/>
              <a:defRPr/>
            </a:pPr>
            <a:endParaRPr lang="en-US" b="0" i="0" dirty="0">
              <a:solidFill>
                <a:schemeClr val="tx1"/>
              </a:solidFill>
              <a:effectLst/>
              <a:latin typeface="+mn-lt"/>
            </a:endParaRPr>
          </a:p>
          <a:p>
            <a:pPr defTabSz="929305">
              <a:defRPr/>
            </a:pPr>
            <a:r>
              <a:rPr lang="en-US" b="0" i="0" dirty="0">
                <a:solidFill>
                  <a:schemeClr val="tx1"/>
                </a:solidFill>
                <a:effectLst/>
                <a:latin typeface="+mn-lt"/>
              </a:rPr>
              <a:t>The Society also offers </a:t>
            </a:r>
            <a:r>
              <a:rPr lang="en-US" b="1" i="0" dirty="0">
                <a:solidFill>
                  <a:schemeClr val="tx1"/>
                </a:solidFill>
                <a:effectLst/>
                <a:latin typeface="+mn-lt"/>
              </a:rPr>
              <a:t>posters and lapel pins</a:t>
            </a:r>
            <a:r>
              <a:rPr lang="en-US" b="0" i="0" dirty="0">
                <a:solidFill>
                  <a:schemeClr val="tx1"/>
                </a:solidFill>
                <a:effectLst/>
                <a:latin typeface="+mn-lt"/>
              </a:rPr>
              <a:t>!</a:t>
            </a:r>
          </a:p>
          <a:p>
            <a:pPr defTabSz="929305">
              <a:defRPr/>
            </a:pPr>
            <a:endParaRPr lang="en-US" dirty="0"/>
          </a:p>
          <a:p>
            <a:pPr defTabSz="929305">
              <a:defRPr/>
            </a:pPr>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91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face of the PA History Society is their dynamic website which features their online collections including biographies, photographs, videos, online exhibits, and illustrated timelines of the major events that </a:t>
            </a:r>
          </a:p>
          <a:p>
            <a:r>
              <a:rPr lang="en-US" sz="1200" b="0" kern="1200" dirty="0">
                <a:solidFill>
                  <a:schemeClr val="tx1"/>
                </a:solidFill>
                <a:effectLst/>
                <a:latin typeface="+mn-lt"/>
                <a:ea typeface="+mn-ea"/>
                <a:cs typeface="+mn-cs"/>
              </a:rPr>
              <a:t>have shaped the profession both nationally and abroad.</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Also on our website, you can find:</a:t>
            </a:r>
          </a:p>
          <a:p>
            <a:r>
              <a:rPr lang="en-US" sz="1200" b="0" kern="1200" dirty="0">
                <a:solidFill>
                  <a:schemeClr val="tx1"/>
                </a:solidFill>
                <a:effectLst/>
                <a:latin typeface="+mn-lt"/>
                <a:ea typeface="+mn-ea"/>
                <a:cs typeface="+mn-cs"/>
              </a:rPr>
              <a:t>-Information about the Society, their special projects, and archival collections </a:t>
            </a:r>
          </a:p>
          <a:p>
            <a:r>
              <a:rPr lang="en-US" sz="1200" b="0" kern="1200" dirty="0">
                <a:solidFill>
                  <a:schemeClr val="tx1"/>
                </a:solidFill>
                <a:effectLst/>
                <a:latin typeface="+mn-lt"/>
                <a:ea typeface="+mn-ea"/>
                <a:cs typeface="+mn-cs"/>
              </a:rPr>
              <a:t>-Listings of past presidents and chairs of the national PA organizations</a:t>
            </a:r>
          </a:p>
          <a:p>
            <a:r>
              <a:rPr lang="en-US" sz="1200" b="0" kern="1200" dirty="0">
                <a:solidFill>
                  <a:schemeClr val="tx1"/>
                </a:solidFill>
                <a:effectLst/>
                <a:latin typeface="+mn-lt"/>
                <a:ea typeface="+mn-ea"/>
                <a:cs typeface="+mn-cs"/>
              </a:rPr>
              <a:t>-Past sites of the national AAPA and PAEA conferences</a:t>
            </a:r>
          </a:p>
          <a:p>
            <a:r>
              <a:rPr lang="en-US" sz="1200" b="0" kern="1200" dirty="0">
                <a:solidFill>
                  <a:schemeClr val="tx1"/>
                </a:solidFill>
                <a:effectLst/>
                <a:latin typeface="+mn-lt"/>
                <a:ea typeface="+mn-ea"/>
                <a:cs typeface="+mn-cs"/>
              </a:rPr>
              <a:t>-Helpful Links to other PA organizations and medical history websites</a:t>
            </a:r>
          </a:p>
          <a:p>
            <a:r>
              <a:rPr lang="en-US" sz="1200" b="0" kern="1200" dirty="0">
                <a:solidFill>
                  <a:schemeClr val="tx1"/>
                </a:solidFill>
                <a:effectLst/>
                <a:latin typeface="+mn-lt"/>
                <a:ea typeface="+mn-ea"/>
                <a:cs typeface="+mn-cs"/>
              </a:rPr>
              <a:t>-the Society’s quarterly newsletter, “Historical Happenings”</a:t>
            </a:r>
          </a:p>
          <a:p>
            <a:r>
              <a:rPr lang="en-US" sz="1200" b="0" kern="1200" dirty="0">
                <a:solidFill>
                  <a:schemeClr val="tx1"/>
                </a:solidFill>
                <a:effectLst/>
                <a:latin typeface="+mn-lt"/>
                <a:ea typeface="+mn-ea"/>
                <a:cs typeface="+mn-cs"/>
              </a:rPr>
              <a:t>-Information on their educational resources and products</a:t>
            </a:r>
          </a:p>
          <a:p>
            <a:r>
              <a:rPr lang="en-US" sz="1200" b="0" kern="1200" dirty="0">
                <a:solidFill>
                  <a:schemeClr val="tx1"/>
                </a:solidFill>
                <a:effectLst/>
                <a:latin typeface="+mn-lt"/>
                <a:ea typeface="+mn-ea"/>
                <a:cs typeface="+mn-cs"/>
              </a:rPr>
              <a:t>-And information on how to support the Society either through donations, joining their Circle of Friends or by becoming an Associate</a:t>
            </a:r>
            <a:endParaRPr lang="en-US" dirty="0"/>
          </a:p>
        </p:txBody>
      </p:sp>
      <p:sp>
        <p:nvSpPr>
          <p:cNvPr id="4" name="Slide Number Placeholder 3"/>
          <p:cNvSpPr>
            <a:spLocks noGrp="1"/>
          </p:cNvSpPr>
          <p:nvPr>
            <p:ph type="sldNum" sz="quarter" idx="10"/>
          </p:nvPr>
        </p:nvSpPr>
        <p:spPr/>
        <p:txBody>
          <a:bodyPr/>
          <a:lstStyle/>
          <a:p>
            <a:fld id="{BE079620-F3D0-4CE8-8F3D-00677E14F49B}" type="slidenum">
              <a:rPr lang="en-US" smtClean="0"/>
              <a:t>19</a:t>
            </a:fld>
            <a:endParaRPr lang="en-US"/>
          </a:p>
        </p:txBody>
      </p:sp>
    </p:spTree>
    <p:extLst>
      <p:ext uri="{BB962C8B-B14F-4D97-AF65-F5344CB8AC3E}">
        <p14:creationId xmlns:p14="http://schemas.microsoft.com/office/powerpoint/2010/main" val="418348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defTabSz="942181">
              <a:lnSpc>
                <a:spcPct val="115000"/>
              </a:lnSpc>
              <a:spcAft>
                <a:spcPts val="1030"/>
              </a:spcAft>
              <a:defRPr/>
            </a:pPr>
            <a:r>
              <a:rPr lang="en-US" dirty="0">
                <a:solidFill>
                  <a:srgbClr val="000000"/>
                </a:solidFill>
                <a:latin typeface="Arial"/>
                <a:ea typeface="ヒラギノ角ゴ Pro W3"/>
                <a:cs typeface="Times New Roman"/>
              </a:rPr>
              <a:t>The root cause of the problem</a:t>
            </a:r>
            <a:r>
              <a:rPr lang="en-US" baseline="0" dirty="0">
                <a:solidFill>
                  <a:srgbClr val="000000"/>
                </a:solidFill>
                <a:latin typeface="Arial"/>
                <a:ea typeface="ヒラギノ角ゴ Pro W3"/>
                <a:cs typeface="Times New Roman"/>
              </a:rPr>
              <a:t> that spurn the PA profession in the 1960s began many years prior.</a:t>
            </a:r>
            <a:r>
              <a:rPr lang="en-US" dirty="0">
                <a:solidFill>
                  <a:srgbClr val="000000"/>
                </a:solidFill>
                <a:latin typeface="Arial"/>
                <a:ea typeface="ヒラギノ角ゴ Pro W3"/>
                <a:cs typeface="Times New Roman"/>
              </a:rPr>
              <a:t> Financed by a group of physicians, educators, and philanthropists, Abraham Flexner visited every medical school in the United States and Canada to assess their standards of education. In the aftermath of his report, more than half of all American medical schools merged or closed by 1935. Medical school curriculums became more standardized,  lengthened and academically entrenched in science.  Only a few schools were left that predominately educated women and African-Americans.  During this time, standards for hospital care also were developed, improving patient care and outcomes.  Teaching hospitals emerged and by 1942 provided clinical sites for training in 15 medical and surgical specialties.</a:t>
            </a:r>
          </a:p>
          <a:p>
            <a:pPr algn="just" defTabSz="942181">
              <a:lnSpc>
                <a:spcPct val="115000"/>
              </a:lnSpc>
              <a:spcAft>
                <a:spcPts val="1030"/>
              </a:spcAft>
              <a:defRPr/>
            </a:pPr>
            <a:endParaRPr lang="en-US" dirty="0">
              <a:solidFill>
                <a:srgbClr val="000000"/>
              </a:solidFill>
              <a:latin typeface="Arial"/>
              <a:ea typeface="ヒラギノ角ゴ Pro W3"/>
              <a:cs typeface="Times New Roman"/>
            </a:endParaRPr>
          </a:p>
          <a:p>
            <a:pPr algn="just" defTabSz="942181">
              <a:lnSpc>
                <a:spcPct val="115000"/>
              </a:lnSpc>
              <a:spcAft>
                <a:spcPts val="1030"/>
              </a:spcAft>
              <a:defRPr/>
            </a:pPr>
            <a:r>
              <a:rPr lang="en-US" dirty="0">
                <a:solidFill>
                  <a:srgbClr val="000000"/>
                </a:solidFill>
                <a:latin typeface="Arial"/>
                <a:ea typeface="ヒラギノ角ゴ Pro W3"/>
                <a:cs typeface="Times New Roman"/>
              </a:rPr>
              <a:t>So</a:t>
            </a:r>
            <a:r>
              <a:rPr lang="en-US" baseline="0" dirty="0">
                <a:solidFill>
                  <a:srgbClr val="000000"/>
                </a:solidFill>
                <a:latin typeface="Arial"/>
                <a:ea typeface="ヒラギノ角ゴ Pro W3"/>
                <a:cs typeface="Times New Roman"/>
              </a:rPr>
              <a:t> overall, this was a step in the right direction to improve the education and competence of physicians.  However, as we know sometimes good intentions can have bad consequences.  Women and people of color were basically denied the opportunity to become physicians.  By the 1960s, the medical profession was 94% white males.  In addition, the </a:t>
            </a:r>
            <a:r>
              <a:rPr lang="en-US" dirty="0"/>
              <a:t>American Medical Association (AMA) used the Flexner Report (1910) on medical education to gain JURISDICTION over who could practice medicine in the United States.  By limiting the number of medical schools and students enrolled and urging states to enact restrictive medical practice laws, organized medicine lost its ability to quickly respond to increased demands for health care services. This inability to meet demand became exacerbated after World War Two (WWII) as the nation’s population and wealth increased dramatically.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67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FB357-BD8F-487C-83B1-2777731460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00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pick</a:t>
            </a:r>
            <a:r>
              <a:rPr lang="en-US" baseline="0" dirty="0"/>
              <a:t> up our story at the end of the second world war.  Remember, the USA and other countries are just emerging from a great depression when war breaks out in Asia in 1937 with Japan invading China and in Europe in 1939 when Germany invades Poland. During the war, the USA became an industrial giant and the benefactor of countries destroyed by war and its consequences.  Americans prospered and use employer or other third party health insurance to gain access to health care services improved by advances in technological innovations and scientific breakthroughs.  In spite of the “Cold War” with the Soviet Union, America is at its height in productivity and prestige by the 1960s.    However, if history teaches us anything, it is “nothing last for ever.”  </a:t>
            </a:r>
          </a:p>
          <a:p>
            <a:endParaRPr lang="en-US" baseline="0" dirty="0"/>
          </a:p>
          <a:p>
            <a:r>
              <a:rPr lang="en-US" baseline="0" dirty="0"/>
              <a:t>Prosperity, social inequities and an unpopular war bring civil unrest in the 1960s – segregation is no longer to be tolerated, women and migrant workers want equal rights and citizens begin to question their leaders about an ever continuing and escalating war in Vietnam.  Healthcare becomes seen as a right and there are growing demands for the federal government to intervene to make sure all Americans have access to healthcare services.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4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1960’s, there was a shortage of all types of health providers.  Demand was greater than supply.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could this low end – or straightforward - need for primary care services be met?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84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Attempts by President Franklin Roosevelt during the 30’s and President Harry Truman during the 40’s to develop national health insurance plans failed because conservative politicians viewed socialized medicine as ‘un-American.’ They were joined in their opposition by the American Medical Association and their allied health care organizations believing NHI would jeopardize “freedom-of-trade” and limit patients’ rights to choose their doctors.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1960s, employer-sponsored health insurance represented the principal way in which Americans received health care insurance.  Because they could not afford single subscriber premiums, the elderly, poor and disabled became disenfranchised until the federal government intervened by establishing Medicare and Medicaid programs in 1965.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269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help with his personal workload, Dr. Amos H. Johnson trained over time Henry "Buddy" Treadwell, his office assistant, as a doctor’s assistant to work in his rural-based general practice in Garland, NC.  This practice exposed Dr. Eugene Stead, Jr. and general medicine residents at Duke University to the “doctor’s assistant model” that would later become institutionalized and advocated as a solution for the plight of overworked physicians.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Duke PA Program made Treadwell an honorary PA in 1970.  </a:t>
            </a:r>
          </a:p>
          <a:p>
            <a:r>
              <a:rPr lang="en-US" sz="1200" kern="1200" dirty="0">
                <a:solidFill>
                  <a:schemeClr val="tx1"/>
                </a:solidFill>
                <a:effectLst/>
                <a:latin typeface="+mn-lt"/>
                <a:ea typeface="+mn-ea"/>
                <a:cs typeface="+mn-cs"/>
              </a:rPr>
              <a:t>Treadwell soon retired from practice after the death of Dr. Johnson in 1975.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59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Another possible</a:t>
            </a:r>
            <a:r>
              <a:rPr lang="en-US" baseline="0" dirty="0">
                <a:cs typeface="Arial" panose="020B0604020202020204" pitchFamily="34" charset="0"/>
              </a:rPr>
              <a:t> solution was </a:t>
            </a:r>
            <a:r>
              <a:rPr lang="en-US" dirty="0">
                <a:cs typeface="Arial" panose="020B0604020202020204" pitchFamily="34" charset="0"/>
              </a:rPr>
              <a:t>to</a:t>
            </a:r>
            <a:r>
              <a:rPr lang="en-US" baseline="0" dirty="0">
                <a:cs typeface="Arial" panose="020B0604020202020204" pitchFamily="34" charset="0"/>
              </a:rPr>
              <a:t> expand the clinical skills of nurses so they could help physicians take care of seriously ill hospitalized patients.  </a:t>
            </a:r>
            <a:r>
              <a:rPr lang="en-US" dirty="0">
                <a:cs typeface="Arial" panose="020B0604020202020204" pitchFamily="34" charset="0"/>
              </a:rPr>
              <a:t>Nurse Educator, Thelma Ingles, and Dr. Eugene Stead, Jr. developed a master’s degree advanced clinical nursing program at Duke University in the late 1950s.  Although successful, the program was denied accreditation by the National League of Nursing and closed.  The idea of a hybrid nurse-physician</a:t>
            </a:r>
            <a:r>
              <a:rPr lang="en-US" baseline="0" dirty="0">
                <a:cs typeface="Arial" panose="020B0604020202020204" pitchFamily="34" charset="0"/>
              </a:rPr>
              <a:t> was ahead of its time and the male dominated medical profession and the female dominated nursing profession were distancing themselves from each other – both were undergoing shortages and nursing was trying to improve its professional image.  Natalie Holt, MD explains all this in her insightful article, </a:t>
            </a:r>
            <a:r>
              <a:rPr lang="en-US" dirty="0"/>
              <a:t>Confusion’s Masterpiece: The Development of the Physician Assistant Profession that appeared in the Bulletin of the History of Medicine in 1998.</a:t>
            </a:r>
            <a:endParaRPr lang="en-US" u="sng"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4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novel solution put forward by Dr. Charles Hudson to the AMA was to use “nonprofessional” (i.e.. Non-physician providers) to expand medical services.  Because of the shortage of nursing and allied health personnel, he suggested finding a new source of individuals to be recruited for this purpose.  He cited the use of military corpsmen by the Armed Forces, i.e., taking high school graduates and training them to help provide medical, nursing and other types of health care services to enlisted personnel.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78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1964, Stead took the initiative of developing a formalized program to educate physician's assistants.  By that time, the Duke University Hospital had hired former military corpsmen to serve as clinical technicians.  Stead believed they would make excellent students for his 2-year program.  With NHI funding, he started the program with four full-time and 5 part-time students in 1965.  The program was first based in the Department of Medicine but was soon transferred to a newly created department of Community Health Science, chaired by Dr. E. Harvey Estes, Jr.  To some extent, the curriculum was modeled after a fast track model used by Stead when he was at Emory University to train MDs during WWII and the newly revised curriculum at the Duke University Medical School that had students complete their basic medical science courses the first year, followed by clinical rotations their second year, and then two years of advanced science and clinical rotations the third and fourth years.  So the PA curriculum was similar to that of the medical students during the first two years of school.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79620-F3D0-4CE8-8F3D-00677E14F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94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32F5CC-0F01-4B96-B12B-97A0DA5C3FAA}"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129530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2F5CC-0F01-4B96-B12B-97A0DA5C3FAA}"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82539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2F5CC-0F01-4B96-B12B-97A0DA5C3FAA}"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307026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
        <p:nvSpPr>
          <p:cNvPr id="11" name="Rectangle 10"/>
          <p:cNvSpPr/>
          <p:nvPr userDrawn="1"/>
        </p:nvSpPr>
        <p:spPr>
          <a:xfrm>
            <a:off x="-38100" y="2743200"/>
            <a:ext cx="9220200" cy="4191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200" y="3733800"/>
            <a:ext cx="9334500" cy="21336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04800"/>
            <a:ext cx="2209800" cy="2209800"/>
          </a:xfrm>
          <a:prstGeom prst="rect">
            <a:avLst/>
          </a:prstGeom>
        </p:spPr>
      </p:pic>
    </p:spTree>
    <p:extLst>
      <p:ext uri="{BB962C8B-B14F-4D97-AF65-F5344CB8AC3E}">
        <p14:creationId xmlns:p14="http://schemas.microsoft.com/office/powerpoint/2010/main" val="13697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
        <p:nvSpPr>
          <p:cNvPr id="11" name="Rectangle 10"/>
          <p:cNvSpPr/>
          <p:nvPr userDrawn="1"/>
        </p:nvSpPr>
        <p:spPr>
          <a:xfrm>
            <a:off x="-38100" y="2743200"/>
            <a:ext cx="9220200" cy="4191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200" y="3733800"/>
            <a:ext cx="9334500" cy="21336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04800"/>
            <a:ext cx="2209800" cy="2209800"/>
          </a:xfrm>
          <a:prstGeom prst="rect">
            <a:avLst/>
          </a:prstGeom>
        </p:spPr>
      </p:pic>
    </p:spTree>
    <p:extLst>
      <p:ext uri="{BB962C8B-B14F-4D97-AF65-F5344CB8AC3E}">
        <p14:creationId xmlns:p14="http://schemas.microsoft.com/office/powerpoint/2010/main" val="206867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76200" y="381000"/>
            <a:ext cx="9296400" cy="9144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295400" cy="12954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600200" y="381000"/>
            <a:ext cx="7543800" cy="914400"/>
          </a:xfrm>
        </p:spPr>
        <p:txBody>
          <a:bodyPr>
            <a:normAutofit/>
          </a:bodyPr>
          <a:lstStyle>
            <a:lvl1pPr algn="l">
              <a:defRPr sz="4000" b="1">
                <a:latin typeface="Palatino Linotype" panose="02040502050505030304" pitchFamily="18" charset="0"/>
              </a:defRPr>
            </a:lvl1pPr>
          </a:lstStyle>
          <a:p>
            <a:r>
              <a:rPr lang="en-US" dirty="0"/>
              <a:t>Click to edit Master title style</a:t>
            </a:r>
          </a:p>
        </p:txBody>
      </p:sp>
      <p:sp>
        <p:nvSpPr>
          <p:cNvPr id="9" name="Rectangle 8"/>
          <p:cNvSpPr/>
          <p:nvPr userDrawn="1"/>
        </p:nvSpPr>
        <p:spPr>
          <a:xfrm>
            <a:off x="-76874" y="6248400"/>
            <a:ext cx="9296400" cy="647362"/>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dirty="0"/>
          </a:p>
        </p:txBody>
      </p:sp>
      <p:sp>
        <p:nvSpPr>
          <p:cNvPr id="5" name="Footer Placeholder 4"/>
          <p:cNvSpPr>
            <a:spLocks noGrp="1"/>
          </p:cNvSpPr>
          <p:nvPr>
            <p:ph type="ftr" sz="quarter" idx="11"/>
          </p:nvPr>
        </p:nvSpPr>
        <p:spPr>
          <a:xfrm>
            <a:off x="533400" y="6389518"/>
            <a:ext cx="2895600" cy="365125"/>
          </a:xfrm>
        </p:spPr>
        <p:txBody>
          <a:bodyPr/>
          <a:lstStyle>
            <a:lvl1pPr algn="l">
              <a:defRPr>
                <a:solidFill>
                  <a:schemeClr val="bg1"/>
                </a:solidFill>
              </a:defRPr>
            </a:lvl1pPr>
          </a:lstStyle>
          <a:p>
            <a:r>
              <a:rPr lang="en-US" dirty="0"/>
              <a:t>Physician Assistant History Society</a:t>
            </a:r>
          </a:p>
          <a:p>
            <a:r>
              <a:rPr lang="en-US" dirty="0"/>
              <a:t>Honoring our History; Ensuring our Future</a:t>
            </a:r>
          </a:p>
        </p:txBody>
      </p:sp>
    </p:spTree>
    <p:extLst>
      <p:ext uri="{BB962C8B-B14F-4D97-AF65-F5344CB8AC3E}">
        <p14:creationId xmlns:p14="http://schemas.microsoft.com/office/powerpoint/2010/main" val="252421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grpSp>
        <p:nvGrpSpPr>
          <p:cNvPr id="7" name="Group 6"/>
          <p:cNvGrpSpPr/>
          <p:nvPr userDrawn="1"/>
        </p:nvGrpSpPr>
        <p:grpSpPr>
          <a:xfrm>
            <a:off x="-76200" y="2209800"/>
            <a:ext cx="9296400" cy="1905000"/>
            <a:chOff x="-76200" y="2209800"/>
            <a:chExt cx="9296400" cy="1905000"/>
          </a:xfrm>
        </p:grpSpPr>
        <p:sp>
          <p:nvSpPr>
            <p:cNvPr id="8" name="Rectangle 7"/>
            <p:cNvSpPr/>
            <p:nvPr/>
          </p:nvSpPr>
          <p:spPr>
            <a:xfrm>
              <a:off x="-76200" y="2209800"/>
              <a:ext cx="9296400" cy="1905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2362200"/>
              <a:ext cx="9296400" cy="16002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2400" y="2481262"/>
            <a:ext cx="8839200" cy="1362075"/>
          </a:xfrm>
        </p:spPr>
        <p:txBody>
          <a:bodyPr anchor="ctr">
            <a:noAutofit/>
          </a:bodyPr>
          <a:lstStyle>
            <a:lvl1pPr algn="ctr">
              <a:defRPr sz="4400" b="1" cap="none" baseline="0">
                <a:latin typeface="Palatino Linotype" panose="02040502050505030304" pitchFamily="18" charset="0"/>
              </a:defRPr>
            </a:lvl1pPr>
          </a:lstStyle>
          <a:p>
            <a:endParaRPr lang="en-US" dirty="0"/>
          </a:p>
        </p:txBody>
      </p:sp>
    </p:spTree>
    <p:extLst>
      <p:ext uri="{BB962C8B-B14F-4D97-AF65-F5344CB8AC3E}">
        <p14:creationId xmlns:p14="http://schemas.microsoft.com/office/powerpoint/2010/main" val="24847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
        <p:nvSpPr>
          <p:cNvPr id="11" name="Rectangle 10"/>
          <p:cNvSpPr/>
          <p:nvPr userDrawn="1"/>
        </p:nvSpPr>
        <p:spPr>
          <a:xfrm>
            <a:off x="-38100" y="2743200"/>
            <a:ext cx="9220200" cy="4191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200" y="3733800"/>
            <a:ext cx="9334500" cy="21336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7100" y="304800"/>
            <a:ext cx="2209800" cy="2209800"/>
          </a:xfrm>
          <a:prstGeom prst="rect">
            <a:avLst/>
          </a:prstGeom>
        </p:spPr>
      </p:pic>
      <p:sp>
        <p:nvSpPr>
          <p:cNvPr id="16" name="TextBox 15"/>
          <p:cNvSpPr txBox="1"/>
          <p:nvPr userDrawn="1"/>
        </p:nvSpPr>
        <p:spPr>
          <a:xfrm>
            <a:off x="2667000" y="1022270"/>
            <a:ext cx="6096000" cy="830997"/>
          </a:xfrm>
          <a:prstGeom prst="rect">
            <a:avLst/>
          </a:prstGeom>
          <a:noFill/>
        </p:spPr>
        <p:txBody>
          <a:bodyPr wrap="square" rtlCol="0">
            <a:spAutoFit/>
          </a:bodyPr>
          <a:lstStyle/>
          <a:p>
            <a:endParaRPr lang="en-US" sz="4800" b="1" dirty="0">
              <a:latin typeface="Palatino Linotype" panose="02040502050505030304" pitchFamily="18" charset="0"/>
            </a:endParaRPr>
          </a:p>
        </p:txBody>
      </p:sp>
      <p:sp>
        <p:nvSpPr>
          <p:cNvPr id="14" name="Subtitle 2"/>
          <p:cNvSpPr>
            <a:spLocks noGrp="1"/>
          </p:cNvSpPr>
          <p:nvPr>
            <p:ph type="subTitle" idx="4294967295"/>
          </p:nvPr>
        </p:nvSpPr>
        <p:spPr>
          <a:xfrm>
            <a:off x="0" y="3886200"/>
            <a:ext cx="9144000" cy="1905000"/>
          </a:xfrm>
        </p:spPr>
        <p:txBody>
          <a:bodyPr>
            <a:normAutofit/>
          </a:bodyPr>
          <a:lstStyle>
            <a:lvl1pPr algn="ctr">
              <a:defRPr/>
            </a:lvl1pPr>
          </a:lstStyle>
          <a:p>
            <a:pPr marL="0" indent="0" algn="ctr">
              <a:buNone/>
            </a:pP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9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72144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Physician Assistant History Society Honoring our History; Ensuring our Future</a:t>
            </a:r>
          </a:p>
        </p:txBody>
      </p:sp>
      <p:sp>
        <p:nvSpPr>
          <p:cNvPr id="9" name="Slide Number Placeholder 8"/>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38176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Physician Assistant History Society Honoring our History; Ensuring our Future</a:t>
            </a:r>
          </a:p>
        </p:txBody>
      </p:sp>
      <p:sp>
        <p:nvSpPr>
          <p:cNvPr id="5" name="Slide Number Placeholder 4"/>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377878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2F5CC-0F01-4B96-B12B-97A0DA5C3FAA}"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3744062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Physician Assistant History Society Honoring our History; Ensuring our Future</a:t>
            </a:r>
          </a:p>
        </p:txBody>
      </p:sp>
      <p:sp>
        <p:nvSpPr>
          <p:cNvPr id="4" name="Slide Number Placeholder 3"/>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117758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812210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64692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344497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369922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B7FC-33CD-4809-94C8-8A9943DF500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04B5B7-A835-423C-A548-168A858357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D89F544-EA05-4894-B8DA-C6C2A0D5BA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AD6FAD-BE9F-4D8D-BE5E-2F811028FF01}"/>
              </a:ext>
            </a:extLst>
          </p:cNvPr>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a:extLst>
              <a:ext uri="{FF2B5EF4-FFF2-40B4-BE49-F238E27FC236}">
                <a16:creationId xmlns:a16="http://schemas.microsoft.com/office/drawing/2014/main" id="{B3ECD90F-D189-4987-80A4-403E2CAA8FF1}"/>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43626157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9F99-62DF-4018-8D42-A4DD46588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A6A3C-6BA8-4B37-B2B9-C15F1BDDA8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CB959-9567-402F-AA1E-682A52D5D2FE}"/>
              </a:ext>
            </a:extLst>
          </p:cNvPr>
          <p:cNvSpPr>
            <a:spLocks noGrp="1"/>
          </p:cNvSpPr>
          <p:nvPr>
            <p:ph type="dt" sz="half" idx="10"/>
          </p:nvPr>
        </p:nvSpPr>
        <p:spPr/>
        <p:txBody>
          <a:bodyPr/>
          <a:lstStyle/>
          <a:p>
            <a:fld id="{3DD23DF6-843D-4CC5-9167-076EFE146959}" type="datetimeFigureOut">
              <a:rPr lang="en-US" smtClean="0"/>
              <a:t>9/13/2021</a:t>
            </a:fld>
            <a:endParaRPr lang="en-US"/>
          </a:p>
        </p:txBody>
      </p:sp>
      <p:sp>
        <p:nvSpPr>
          <p:cNvPr id="5" name="Footer Placeholder 4">
            <a:extLst>
              <a:ext uri="{FF2B5EF4-FFF2-40B4-BE49-F238E27FC236}">
                <a16:creationId xmlns:a16="http://schemas.microsoft.com/office/drawing/2014/main" id="{D0531A1E-82E1-4EBB-A53E-ADE347862D02}"/>
              </a:ext>
            </a:extLst>
          </p:cNvPr>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sp>
        <p:nvSpPr>
          <p:cNvPr id="6" name="Slide Number Placeholder 5">
            <a:extLst>
              <a:ext uri="{FF2B5EF4-FFF2-40B4-BE49-F238E27FC236}">
                <a16:creationId xmlns:a16="http://schemas.microsoft.com/office/drawing/2014/main" id="{9AAD4AB5-A44E-482F-8E07-CB3CB0DCE3E1}"/>
              </a:ext>
            </a:extLst>
          </p:cNvPr>
          <p:cNvSpPr>
            <a:spLocks noGrp="1"/>
          </p:cNvSpPr>
          <p:nvPr>
            <p:ph type="sldNum" sz="quarter" idx="12"/>
          </p:nvPr>
        </p:nvSpPr>
        <p:spPr/>
        <p:txBody>
          <a:bodyPr/>
          <a:lstStyle/>
          <a:p>
            <a:fld id="{289B2E99-F7E5-456C-8C16-79472FD20900}" type="slidenum">
              <a:rPr lang="en-US" smtClean="0"/>
              <a:t>‹#›</a:t>
            </a:fld>
            <a:endParaRPr lang="en-US" dirty="0"/>
          </a:p>
        </p:txBody>
      </p:sp>
      <p:sp>
        <p:nvSpPr>
          <p:cNvPr id="7" name="Rectangle 6">
            <a:extLst>
              <a:ext uri="{FF2B5EF4-FFF2-40B4-BE49-F238E27FC236}">
                <a16:creationId xmlns:a16="http://schemas.microsoft.com/office/drawing/2014/main" id="{3E88F263-4D89-49E4-8A9D-9A1A9C518F2B}"/>
              </a:ext>
            </a:extLst>
          </p:cNvPr>
          <p:cNvSpPr/>
          <p:nvPr userDrawn="1"/>
        </p:nvSpPr>
        <p:spPr>
          <a:xfrm>
            <a:off x="-76200" y="381000"/>
            <a:ext cx="9296400" cy="9144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1BAA96F-31B8-49FE-AE64-096A616DDB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295400" cy="1295400"/>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28042A2B-E425-494D-AA9E-015031793592}"/>
              </a:ext>
            </a:extLst>
          </p:cNvPr>
          <p:cNvSpPr/>
          <p:nvPr userDrawn="1"/>
        </p:nvSpPr>
        <p:spPr>
          <a:xfrm>
            <a:off x="-76874" y="6248400"/>
            <a:ext cx="9296400" cy="647362"/>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5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CA5A-FB9D-4D78-B848-E49B6D2D73C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8FF88C-8524-4608-9C69-1288302115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1711E1-BEE9-40F3-A3EE-A0F55933E57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B636F6-68FE-4618-B103-5DC3E82BA6EA}"/>
              </a:ext>
            </a:extLst>
          </p:cNvPr>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a:extLst>
              <a:ext uri="{FF2B5EF4-FFF2-40B4-BE49-F238E27FC236}">
                <a16:creationId xmlns:a16="http://schemas.microsoft.com/office/drawing/2014/main" id="{88FE2967-E902-4ECC-AFC4-5EF0A2C1BBF0}"/>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3632465801"/>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232F-9AD2-45CB-835E-3A675B4A3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986B9-E06E-4CD4-BD15-D342169488E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950EA-26D7-4AEA-AD09-4B7F503A334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5D28A-B001-4241-B4ED-FDC3532FEC9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CC96D7-2758-4C8F-8ED4-FE5BEEC4E484}"/>
              </a:ext>
            </a:extLst>
          </p:cNvPr>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a:extLst>
              <a:ext uri="{FF2B5EF4-FFF2-40B4-BE49-F238E27FC236}">
                <a16:creationId xmlns:a16="http://schemas.microsoft.com/office/drawing/2014/main" id="{165512CE-3996-4770-A893-A0255C8F54C5}"/>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663365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9D22-796E-450C-AE6C-8540A3A4096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42EF2-828C-413E-BE0A-B1E5C73D47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9412EF4-15E5-495B-B37F-C1F2CBC07F1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5C9B3-FBA6-44E1-B8C3-F27518E8D5C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DB8289B-4224-4C0B-899A-B195FA43733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FDD1F-AD59-4D9B-8137-1F1074E553D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FCF4A0A-39A7-42A8-BB0F-C7A389F0D0F6}"/>
              </a:ext>
            </a:extLst>
          </p:cNvPr>
          <p:cNvSpPr>
            <a:spLocks noGrp="1"/>
          </p:cNvSpPr>
          <p:nvPr>
            <p:ph type="ftr" sz="quarter" idx="11"/>
          </p:nvPr>
        </p:nvSpPr>
        <p:spPr/>
        <p:txBody>
          <a:bodyPr/>
          <a:lstStyle/>
          <a:p>
            <a:r>
              <a:rPr lang="en-US"/>
              <a:t>Physician Assistant History Society Honoring our History; Ensuring our Future</a:t>
            </a:r>
          </a:p>
        </p:txBody>
      </p:sp>
      <p:sp>
        <p:nvSpPr>
          <p:cNvPr id="9" name="Slide Number Placeholder 8">
            <a:extLst>
              <a:ext uri="{FF2B5EF4-FFF2-40B4-BE49-F238E27FC236}">
                <a16:creationId xmlns:a16="http://schemas.microsoft.com/office/drawing/2014/main" id="{96D67311-811E-4EDF-AF6E-9702C479331B}"/>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51671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2F5CC-0F01-4B96-B12B-97A0DA5C3FAA}"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121194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4FF5-782B-41D5-B90B-137E584F00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BA13F-F31B-417D-BCE3-BC72F40E9B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279D20C-BCA3-4259-B6A1-C1385B30881D}"/>
              </a:ext>
            </a:extLst>
          </p:cNvPr>
          <p:cNvSpPr>
            <a:spLocks noGrp="1"/>
          </p:cNvSpPr>
          <p:nvPr>
            <p:ph type="ftr" sz="quarter" idx="11"/>
          </p:nvPr>
        </p:nvSpPr>
        <p:spPr/>
        <p:txBody>
          <a:bodyPr/>
          <a:lstStyle/>
          <a:p>
            <a:r>
              <a:rPr lang="en-US"/>
              <a:t>Physician Assistant History Society Honoring our History; Ensuring our Future</a:t>
            </a:r>
          </a:p>
        </p:txBody>
      </p:sp>
      <p:sp>
        <p:nvSpPr>
          <p:cNvPr id="5" name="Slide Number Placeholder 4">
            <a:extLst>
              <a:ext uri="{FF2B5EF4-FFF2-40B4-BE49-F238E27FC236}">
                <a16:creationId xmlns:a16="http://schemas.microsoft.com/office/drawing/2014/main" id="{E9DF86DD-52FE-4933-B353-AF8CBADD93AF}"/>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70308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1836A-7263-4E96-8052-EC8F046FA7F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A83922C-C1B2-4D0E-8A6F-588346197601}"/>
              </a:ext>
            </a:extLst>
          </p:cNvPr>
          <p:cNvSpPr>
            <a:spLocks noGrp="1"/>
          </p:cNvSpPr>
          <p:nvPr>
            <p:ph type="ftr" sz="quarter" idx="11"/>
          </p:nvPr>
        </p:nvSpPr>
        <p:spPr/>
        <p:txBody>
          <a:bodyPr/>
          <a:lstStyle/>
          <a:p>
            <a:r>
              <a:rPr lang="en-US"/>
              <a:t>Physician Assistant History Society Honoring our History; Ensuring our Future</a:t>
            </a:r>
          </a:p>
        </p:txBody>
      </p:sp>
      <p:sp>
        <p:nvSpPr>
          <p:cNvPr id="4" name="Slide Number Placeholder 3">
            <a:extLst>
              <a:ext uri="{FF2B5EF4-FFF2-40B4-BE49-F238E27FC236}">
                <a16:creationId xmlns:a16="http://schemas.microsoft.com/office/drawing/2014/main" id="{C0BB0A9D-C95A-4099-A6FB-AE6BC3CFFBCA}"/>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257573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89BD-D563-40DE-BA0A-DF474818DD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088A443-5391-44E3-B427-807B5D2D48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BAA7-E6FC-4FCF-93BD-7C0A21942A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152DA5F-BB81-44A3-B322-17EC7B40D0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95B3A3-5317-4553-9EA8-9CBD34DFA9BF}"/>
              </a:ext>
            </a:extLst>
          </p:cNvPr>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a:extLst>
              <a:ext uri="{FF2B5EF4-FFF2-40B4-BE49-F238E27FC236}">
                <a16:creationId xmlns:a16="http://schemas.microsoft.com/office/drawing/2014/main" id="{98271F9A-723D-4D1C-A99E-8D3B2EB2EC05}"/>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74425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C867-E9C0-419F-8EEF-9DC8E405BF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9BA63B-A3CD-48F1-AA23-9294282554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CA7FD24-9248-4E30-8B77-3AB603AEFA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03F45DC-DACA-4574-9664-41D6CABE2C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78912C-8B1C-43EB-A94D-ABE307CB65C6}"/>
              </a:ext>
            </a:extLst>
          </p:cNvPr>
          <p:cNvSpPr>
            <a:spLocks noGrp="1"/>
          </p:cNvSpPr>
          <p:nvPr>
            <p:ph type="ftr" sz="quarter" idx="11"/>
          </p:nvPr>
        </p:nvSpPr>
        <p:spPr/>
        <p:txBody>
          <a:bodyPr/>
          <a:lstStyle/>
          <a:p>
            <a:r>
              <a:rPr lang="en-US"/>
              <a:t>Physician Assistant History Society Honoring our History; Ensuring our Future</a:t>
            </a:r>
          </a:p>
        </p:txBody>
      </p:sp>
      <p:sp>
        <p:nvSpPr>
          <p:cNvPr id="7" name="Slide Number Placeholder 6">
            <a:extLst>
              <a:ext uri="{FF2B5EF4-FFF2-40B4-BE49-F238E27FC236}">
                <a16:creationId xmlns:a16="http://schemas.microsoft.com/office/drawing/2014/main" id="{FB19DBBE-4FBF-4DC7-8E7C-1B498F736908}"/>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51411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A1AE-AEA0-4B46-977F-98FD92710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A49CC-6ECC-4A34-924B-3AD0B09063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118F5-49BD-41DB-A2D2-1AAB92FF81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0D0DB4-D023-48DB-AD40-7C65568C5EB0}"/>
              </a:ext>
            </a:extLst>
          </p:cNvPr>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a:extLst>
              <a:ext uri="{FF2B5EF4-FFF2-40B4-BE49-F238E27FC236}">
                <a16:creationId xmlns:a16="http://schemas.microsoft.com/office/drawing/2014/main" id="{445B8211-8C9F-45A4-8605-7FFF5EC43253}"/>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3395746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35902-FB9A-4E64-B2D2-E31F14B08B5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0342DB-3D06-451A-8502-517001E5193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8B0B4-16DC-4CFA-866F-CAB3738EDE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1FD235-F8B0-4456-B4DB-5854E5563745}"/>
              </a:ext>
            </a:extLst>
          </p:cNvPr>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a:extLst>
              <a:ext uri="{FF2B5EF4-FFF2-40B4-BE49-F238E27FC236}">
                <a16:creationId xmlns:a16="http://schemas.microsoft.com/office/drawing/2014/main" id="{11EF1EFA-47B8-4579-BAAE-E456CD4B4917}"/>
              </a:ext>
            </a:extLst>
          </p:cNvPr>
          <p:cNvSpPr>
            <a:spLocks noGrp="1"/>
          </p:cNvSpPr>
          <p:nvPr>
            <p:ph type="sldNum" sz="quarter" idx="12"/>
          </p:nvPr>
        </p:nvSpPr>
        <p:spPr/>
        <p:txBody>
          <a:bodyPr/>
          <a:lstStyle/>
          <a:p>
            <a:fld id="{289B2E99-F7E5-456C-8C16-79472FD20900}" type="slidenum">
              <a:rPr lang="en-US" smtClean="0"/>
              <a:t>‹#›</a:t>
            </a:fld>
            <a:endParaRPr lang="en-US"/>
          </a:p>
        </p:txBody>
      </p:sp>
    </p:spTree>
    <p:extLst>
      <p:ext uri="{BB962C8B-B14F-4D97-AF65-F5344CB8AC3E}">
        <p14:creationId xmlns:p14="http://schemas.microsoft.com/office/powerpoint/2010/main" val="17802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
        <p:nvSpPr>
          <p:cNvPr id="11" name="Rectangle 10"/>
          <p:cNvSpPr/>
          <p:nvPr userDrawn="1"/>
        </p:nvSpPr>
        <p:spPr>
          <a:xfrm>
            <a:off x="-38100" y="2743200"/>
            <a:ext cx="9220200" cy="4191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200" y="3733800"/>
            <a:ext cx="9334500" cy="21336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04800"/>
            <a:ext cx="2209800" cy="2209800"/>
          </a:xfrm>
          <a:prstGeom prst="rect">
            <a:avLst/>
          </a:prstGeom>
        </p:spPr>
      </p:pic>
    </p:spTree>
    <p:extLst>
      <p:ext uri="{BB962C8B-B14F-4D97-AF65-F5344CB8AC3E}">
        <p14:creationId xmlns:p14="http://schemas.microsoft.com/office/powerpoint/2010/main" val="488443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Physician Assistant History Society Honoring our History; Ensuring our Future</a:t>
            </a:r>
          </a:p>
        </p:txBody>
      </p:sp>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sp>
        <p:nvSpPr>
          <p:cNvPr id="11" name="Rectangle 10"/>
          <p:cNvSpPr/>
          <p:nvPr userDrawn="1"/>
        </p:nvSpPr>
        <p:spPr>
          <a:xfrm>
            <a:off x="-38100" y="2743200"/>
            <a:ext cx="9220200" cy="4191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200" y="3733800"/>
            <a:ext cx="9334500" cy="21336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7100" y="304800"/>
            <a:ext cx="2209800" cy="2209800"/>
          </a:xfrm>
          <a:prstGeom prst="rect">
            <a:avLst/>
          </a:prstGeom>
        </p:spPr>
      </p:pic>
      <p:sp>
        <p:nvSpPr>
          <p:cNvPr id="16" name="TextBox 15"/>
          <p:cNvSpPr txBox="1"/>
          <p:nvPr userDrawn="1"/>
        </p:nvSpPr>
        <p:spPr>
          <a:xfrm>
            <a:off x="2667000" y="1022270"/>
            <a:ext cx="6096000" cy="830997"/>
          </a:xfrm>
          <a:prstGeom prst="rect">
            <a:avLst/>
          </a:prstGeom>
          <a:noFill/>
        </p:spPr>
        <p:txBody>
          <a:bodyPr wrap="square" rtlCol="0">
            <a:spAutoFit/>
          </a:bodyPr>
          <a:lstStyle/>
          <a:p>
            <a:endParaRPr lang="en-US" sz="4800" b="1" dirty="0">
              <a:latin typeface="Palatino Linotype" panose="02040502050505030304" pitchFamily="18" charset="0"/>
            </a:endParaRPr>
          </a:p>
        </p:txBody>
      </p:sp>
      <p:sp>
        <p:nvSpPr>
          <p:cNvPr id="14" name="Subtitle 2"/>
          <p:cNvSpPr>
            <a:spLocks noGrp="1"/>
          </p:cNvSpPr>
          <p:nvPr>
            <p:ph type="subTitle" idx="4294967295"/>
          </p:nvPr>
        </p:nvSpPr>
        <p:spPr>
          <a:xfrm>
            <a:off x="0" y="3886200"/>
            <a:ext cx="9144000" cy="1905000"/>
          </a:xfrm>
        </p:spPr>
        <p:txBody>
          <a:bodyPr>
            <a:normAutofit/>
          </a:bodyPr>
          <a:lstStyle>
            <a:lvl1pPr algn="ctr">
              <a:defRPr/>
            </a:lvl1pPr>
          </a:lstStyle>
          <a:p>
            <a:pPr marL="0" indent="0" algn="ctr">
              <a:buNone/>
            </a:pP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574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9B2E99-F7E5-456C-8C16-79472FD20900}" type="slidenum">
              <a:rPr lang="en-US" smtClean="0"/>
              <a:t>‹#›</a:t>
            </a:fld>
            <a:endParaRPr lang="en-US"/>
          </a:p>
        </p:txBody>
      </p:sp>
      <p:grpSp>
        <p:nvGrpSpPr>
          <p:cNvPr id="7" name="Group 6"/>
          <p:cNvGrpSpPr/>
          <p:nvPr userDrawn="1"/>
        </p:nvGrpSpPr>
        <p:grpSpPr>
          <a:xfrm>
            <a:off x="-76200" y="2209800"/>
            <a:ext cx="9296400" cy="1905000"/>
            <a:chOff x="-76200" y="2209800"/>
            <a:chExt cx="9296400" cy="1905000"/>
          </a:xfrm>
        </p:grpSpPr>
        <p:sp>
          <p:nvSpPr>
            <p:cNvPr id="8" name="Rectangle 7"/>
            <p:cNvSpPr/>
            <p:nvPr/>
          </p:nvSpPr>
          <p:spPr>
            <a:xfrm>
              <a:off x="-76200" y="2209800"/>
              <a:ext cx="9296400" cy="1905000"/>
            </a:xfrm>
            <a:prstGeom prst="rect">
              <a:avLst/>
            </a:prstGeom>
            <a:solidFill>
              <a:srgbClr val="0133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2362200"/>
              <a:ext cx="9296400" cy="1600200"/>
            </a:xfrm>
            <a:prstGeom prst="rect">
              <a:avLst/>
            </a:prstGeom>
            <a:solidFill>
              <a:srgbClr val="CD9A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2400" y="2481262"/>
            <a:ext cx="8839200" cy="1362075"/>
          </a:xfrm>
        </p:spPr>
        <p:txBody>
          <a:bodyPr anchor="ctr">
            <a:noAutofit/>
          </a:bodyPr>
          <a:lstStyle>
            <a:lvl1pPr algn="ctr">
              <a:defRPr sz="4400" b="1" cap="none" baseline="0">
                <a:latin typeface="Palatino Linotype" panose="02040502050505030304" pitchFamily="18" charset="0"/>
              </a:defRPr>
            </a:lvl1pPr>
          </a:lstStyle>
          <a:p>
            <a:endParaRPr lang="en-US" dirty="0"/>
          </a:p>
        </p:txBody>
      </p:sp>
    </p:spTree>
    <p:extLst>
      <p:ext uri="{BB962C8B-B14F-4D97-AF65-F5344CB8AC3E}">
        <p14:creationId xmlns:p14="http://schemas.microsoft.com/office/powerpoint/2010/main" val="194494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32F5CC-0F01-4B96-B12B-97A0DA5C3FAA}"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28919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32F5CC-0F01-4B96-B12B-97A0DA5C3FAA}"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30119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2F5CC-0F01-4B96-B12B-97A0DA5C3FAA}"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406341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2F5CC-0F01-4B96-B12B-97A0DA5C3FAA}"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246316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2F5CC-0F01-4B96-B12B-97A0DA5C3FAA}"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25772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2F5CC-0F01-4B96-B12B-97A0DA5C3FAA}"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1013D-CEF9-47D4-AC43-A949832CB278}" type="slidenum">
              <a:rPr lang="en-US" smtClean="0"/>
              <a:pPr/>
              <a:t>‹#›</a:t>
            </a:fld>
            <a:endParaRPr lang="en-US"/>
          </a:p>
        </p:txBody>
      </p:sp>
    </p:spTree>
    <p:extLst>
      <p:ext uri="{BB962C8B-B14F-4D97-AF65-F5344CB8AC3E}">
        <p14:creationId xmlns:p14="http://schemas.microsoft.com/office/powerpoint/2010/main" val="24777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2F5CC-0F01-4B96-B12B-97A0DA5C3FAA}" type="datetimeFigureOut">
              <a:rPr lang="en-US" smtClean="0"/>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1013D-CEF9-47D4-AC43-A949832CB278}" type="slidenum">
              <a:rPr lang="en-US" smtClean="0"/>
              <a:pPr/>
              <a:t>‹#›</a:t>
            </a:fld>
            <a:endParaRPr lang="en-US"/>
          </a:p>
        </p:txBody>
      </p:sp>
    </p:spTree>
    <p:extLst>
      <p:ext uri="{BB962C8B-B14F-4D97-AF65-F5344CB8AC3E}">
        <p14:creationId xmlns:p14="http://schemas.microsoft.com/office/powerpoint/2010/main" val="405395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Physician Assistant History Society Honoring our History; Ensuring our Future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B2E99-F7E5-456C-8C16-79472FD20900}" type="slidenum">
              <a:rPr lang="en-US" smtClean="0"/>
              <a:t>‹#›</a:t>
            </a:fld>
            <a:endParaRPr lang="en-US"/>
          </a:p>
        </p:txBody>
      </p:sp>
    </p:spTree>
    <p:extLst>
      <p:ext uri="{BB962C8B-B14F-4D97-AF65-F5344CB8AC3E}">
        <p14:creationId xmlns:p14="http://schemas.microsoft.com/office/powerpoint/2010/main" val="16849335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29ED2-746A-4971-A183-B71F679250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3327F8-7C10-4F41-BF6F-D1800835129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B94CE-A25E-46EE-A0D3-181E4796B0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9B5634D-E613-43E5-880D-D9C49BFDB7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Physician Assistant History Society Honoring our History; Ensuring our Future</a:t>
            </a:r>
          </a:p>
        </p:txBody>
      </p:sp>
      <p:sp>
        <p:nvSpPr>
          <p:cNvPr id="6" name="Slide Number Placeholder 5">
            <a:extLst>
              <a:ext uri="{FF2B5EF4-FFF2-40B4-BE49-F238E27FC236}">
                <a16:creationId xmlns:a16="http://schemas.microsoft.com/office/drawing/2014/main" id="{3974BEF4-5603-43AD-B42B-1EA04E028B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9B2E99-F7E5-456C-8C16-79472FD20900}" type="slidenum">
              <a:rPr lang="en-US" smtClean="0"/>
              <a:t>‹#›</a:t>
            </a:fld>
            <a:endParaRPr lang="en-US"/>
          </a:p>
        </p:txBody>
      </p:sp>
    </p:spTree>
    <p:extLst>
      <p:ext uri="{BB962C8B-B14F-4D97-AF65-F5344CB8AC3E}">
        <p14:creationId xmlns:p14="http://schemas.microsoft.com/office/powerpoint/2010/main" val="15242679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microsoft.com/office/2007/relationships/hdphoto" Target="../media/hdphoto3.wdp"/><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tiff"/><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1.jpeg"/><Relationship Id="rId5" Type="http://schemas.openxmlformats.org/officeDocument/2006/relationships/hyperlink" Target="http://images.google.com/imgres?imgurl=http://sw-eng.falls-church.va.us/itsg/Image4.gif&amp;imgrefurl=http://sw-eng.falls-church.va.us/itsg/INTROV31.htm&amp;h=436&amp;w=436&amp;sz=13&amp;hl=en&amp;start=1&amp;tbnid=DcuZ-CxZUrfp3M:&amp;tbnh=126&amp;tbnw=126&amp;prev=/images?q=Defense+Department&amp;svnum=10&amp;hl=en&amp;lr=" TargetMode="Externa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4.jpe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tiff"/></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6.jpe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5.jpeg"/><Relationship Id="rId17" Type="http://schemas.openxmlformats.org/officeDocument/2006/relationships/image" Target="../media/image60.png"/><Relationship Id="rId2" Type="http://schemas.openxmlformats.org/officeDocument/2006/relationships/notesSlide" Target="../notesSlides/notesSlide18.xml"/><Relationship Id="rId16" Type="http://schemas.openxmlformats.org/officeDocument/2006/relationships/image" Target="../media/image59.jpeg"/><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4.jpg"/><Relationship Id="rId5" Type="http://schemas.openxmlformats.org/officeDocument/2006/relationships/image" Target="../media/image49.jpeg"/><Relationship Id="rId15" Type="http://schemas.openxmlformats.org/officeDocument/2006/relationships/image" Target="../media/image58.jpeg"/><Relationship Id="rId10" Type="http://schemas.openxmlformats.org/officeDocument/2006/relationships/image" Target="../media/image53.jpeg"/><Relationship Id="rId4" Type="http://schemas.openxmlformats.org/officeDocument/2006/relationships/hyperlink" Target="http://twitter.com/" TargetMode="External"/><Relationship Id="rId9" Type="http://schemas.openxmlformats.org/officeDocument/2006/relationships/image" Target="../media/image52.tiff"/><Relationship Id="rId14" Type="http://schemas.openxmlformats.org/officeDocument/2006/relationships/image" Target="../media/image57.gif"/></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mailto:contactus@pahx.org"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7000" y="674687"/>
            <a:ext cx="6248400" cy="1611313"/>
          </a:xfrm>
        </p:spPr>
        <p:txBody>
          <a:bodyPr>
            <a:normAutofit/>
          </a:bodyPr>
          <a:lstStyle/>
          <a:p>
            <a:r>
              <a:rPr lang="en-US" sz="4800" b="1" dirty="0">
                <a:solidFill>
                  <a:srgbClr val="013366"/>
                </a:solidFill>
                <a:latin typeface="Palatino Linotype" panose="02040502050505030304" pitchFamily="18" charset="0"/>
              </a:rPr>
              <a:t>PA History Society</a:t>
            </a:r>
          </a:p>
        </p:txBody>
      </p:sp>
      <p:sp>
        <p:nvSpPr>
          <p:cNvPr id="3" name="Subtitle 2"/>
          <p:cNvSpPr>
            <a:spLocks noGrp="1"/>
          </p:cNvSpPr>
          <p:nvPr>
            <p:ph type="subTitle" idx="4294967295"/>
          </p:nvPr>
        </p:nvSpPr>
        <p:spPr>
          <a:xfrm>
            <a:off x="0" y="3810000"/>
            <a:ext cx="9144000" cy="2057400"/>
          </a:xfrm>
        </p:spPr>
        <p:txBody>
          <a:bodyPr>
            <a:normAutofit/>
          </a:bodyPr>
          <a:lstStyle/>
          <a:p>
            <a:pPr marL="0" indent="0" algn="ctr">
              <a:buNone/>
            </a:pPr>
            <a:endParaRPr lang="en-US" sz="1600" b="1" dirty="0">
              <a:solidFill>
                <a:schemeClr val="tx1"/>
              </a:solidFill>
              <a:latin typeface="Palatino Linotype" panose="02040502050505030304" pitchFamily="18" charset="0"/>
              <a:cs typeface="Arial" panose="020B0604020202020204" pitchFamily="34" charset="0"/>
            </a:endParaRPr>
          </a:p>
          <a:p>
            <a:pPr marL="0" indent="0" algn="ctr">
              <a:buNone/>
            </a:pPr>
            <a:r>
              <a:rPr lang="en-US" sz="3900" b="1" dirty="0">
                <a:solidFill>
                  <a:schemeClr val="bg1"/>
                </a:solidFill>
                <a:latin typeface="Palatino Linotype" panose="02040502050505030304" pitchFamily="18" charset="0"/>
              </a:rPr>
              <a:t>“Add your Name here”</a:t>
            </a:r>
          </a:p>
        </p:txBody>
      </p:sp>
    </p:spTree>
    <p:extLst>
      <p:ext uri="{BB962C8B-B14F-4D97-AF65-F5344CB8AC3E}">
        <p14:creationId xmlns:p14="http://schemas.microsoft.com/office/powerpoint/2010/main" val="119542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828800" y="304800"/>
            <a:ext cx="63246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3366"/>
                </a:solidFill>
                <a:effectLst/>
                <a:uLnTx/>
                <a:uFillTx/>
                <a:latin typeface="Calibri"/>
                <a:ea typeface="+mn-ea"/>
                <a:cs typeface="Arial" pitchFamily="34" charset="0"/>
              </a:rPr>
              <a:t>Training Former Military Corpsmen and Medics</a:t>
            </a:r>
            <a:r>
              <a:rPr lang="en-US" sz="2800" b="1" dirty="0">
                <a:solidFill>
                  <a:srgbClr val="013366"/>
                </a:solidFill>
                <a:latin typeface="Calibri"/>
                <a:cs typeface="Arial" pitchFamily="34" charset="0"/>
              </a:rPr>
              <a:t> </a:t>
            </a:r>
            <a:r>
              <a:rPr kumimoji="0" lang="en-US" sz="2800" b="1" i="0" u="none" strike="noStrike" kern="1200" cap="none" spc="0" normalizeH="0" baseline="0" noProof="0" dirty="0">
                <a:ln>
                  <a:noFill/>
                </a:ln>
                <a:solidFill>
                  <a:srgbClr val="013366"/>
                </a:solidFill>
                <a:effectLst/>
                <a:uLnTx/>
                <a:uFillTx/>
                <a:latin typeface="Calibri"/>
                <a:ea typeface="+mn-ea"/>
                <a:cs typeface="Arial" pitchFamily="34" charset="0"/>
              </a:rPr>
              <a:t>as MEDEX, 1969</a:t>
            </a:r>
          </a:p>
        </p:txBody>
      </p:sp>
      <p:sp>
        <p:nvSpPr>
          <p:cNvPr id="7" name="Rectangle 6"/>
          <p:cNvSpPr/>
          <p:nvPr/>
        </p:nvSpPr>
        <p:spPr>
          <a:xfrm>
            <a:off x="533400" y="1981200"/>
            <a:ext cx="289560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Richard Smith, MD, launches the MEDEX program at the University of Washington, Seattle, WA, in partnership with the Washington State Medical Association.  </a:t>
            </a:r>
          </a:p>
        </p:txBody>
      </p:sp>
      <p:pic>
        <p:nvPicPr>
          <p:cNvPr id="12" name="Picture 4" descr="C:\Users\carter\Documents\PAHx Stuff\Staff Advisor SPPAHx\Projects\AAPA Interactive Timeline\MEDEX Established 1969\MEDEX First Class 1969.tif"/>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4006" t="5181" r="15589" b="8001"/>
          <a:stretch/>
        </p:blipFill>
        <p:spPr bwMode="auto">
          <a:xfrm>
            <a:off x="3581400" y="1556532"/>
            <a:ext cx="4872408" cy="408226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733800" y="5648236"/>
            <a:ext cx="4572000" cy="60016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a:ea typeface="+mn-ea"/>
                <a:cs typeface="+mn-cs"/>
              </a:rPr>
              <a:t>Photograph of Dr. Smith (front, left)  with first Class of MEDEX graduates courtesy of Northwest MEDEX PA 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a:ea typeface="+mn-ea"/>
                <a:cs typeface="+mn-cs"/>
              </a:rPr>
              <a:t>University of Washington.</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71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9B2E99-F7E5-456C-8C16-79472FD20900}" type="slidenum">
              <a:rPr lang="en-US" smtClean="0"/>
              <a:t>11</a:t>
            </a:fld>
            <a:endParaRPr lang="en-US"/>
          </a:p>
        </p:txBody>
      </p:sp>
      <p:sp>
        <p:nvSpPr>
          <p:cNvPr id="5" name="Footer Placeholder 4"/>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sp>
        <p:nvSpPr>
          <p:cNvPr id="3" name="Rectangle 2"/>
          <p:cNvSpPr/>
          <p:nvPr/>
        </p:nvSpPr>
        <p:spPr>
          <a:xfrm>
            <a:off x="1828800" y="381000"/>
            <a:ext cx="6705600" cy="830997"/>
          </a:xfrm>
          <a:prstGeom prst="rect">
            <a:avLst/>
          </a:prstGeom>
        </p:spPr>
        <p:txBody>
          <a:bodyPr wrap="square">
            <a:spAutoFit/>
          </a:bodyPr>
          <a:lstStyle/>
          <a:p>
            <a:pPr algn="ctr"/>
            <a:r>
              <a:rPr lang="en-US" sz="2400" b="1" dirty="0">
                <a:solidFill>
                  <a:schemeClr val="bg1"/>
                </a:solidFill>
              </a:rPr>
              <a:t>Pioneers who shaped the Role</a:t>
            </a:r>
          </a:p>
          <a:p>
            <a:pPr algn="ctr"/>
            <a:r>
              <a:rPr lang="en-US" sz="2400" b="1">
                <a:solidFill>
                  <a:schemeClr val="bg1"/>
                </a:solidFill>
              </a:rPr>
              <a:t>and </a:t>
            </a:r>
            <a:r>
              <a:rPr lang="en-US" sz="2400" b="1" dirty="0">
                <a:solidFill>
                  <a:schemeClr val="bg1"/>
                </a:solidFill>
              </a:rPr>
              <a:t>Identity of Physician Assistants</a:t>
            </a:r>
            <a:endParaRPr lang="en-US" sz="2400" dirty="0">
              <a:solidFill>
                <a:schemeClr val="bg1"/>
              </a:solidFill>
            </a:endParaRPr>
          </a:p>
        </p:txBody>
      </p:sp>
      <p:pic>
        <p:nvPicPr>
          <p:cNvPr id="6" name="Picture 5">
            <a:extLst>
              <a:ext uri="{FF2B5EF4-FFF2-40B4-BE49-F238E27FC236}">
                <a16:creationId xmlns:a16="http://schemas.microsoft.com/office/drawing/2014/main" id="{F0802BCA-D3B8-4A3E-A888-11F962559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12" y="1981200"/>
            <a:ext cx="4340888" cy="2057400"/>
          </a:xfrm>
          <a:prstGeom prst="rect">
            <a:avLst/>
          </a:prstGeom>
          <a:ln w="19050">
            <a:solidFill>
              <a:srgbClr val="013366"/>
            </a:solidFill>
          </a:ln>
        </p:spPr>
      </p:pic>
      <p:sp>
        <p:nvSpPr>
          <p:cNvPr id="9" name="TextBox 8">
            <a:extLst>
              <a:ext uri="{FF2B5EF4-FFF2-40B4-BE49-F238E27FC236}">
                <a16:creationId xmlns:a16="http://schemas.microsoft.com/office/drawing/2014/main" id="{F2B88074-A76D-4EC0-8D87-A80FA10B987B}"/>
              </a:ext>
            </a:extLst>
          </p:cNvPr>
          <p:cNvSpPr txBox="1"/>
          <p:nvPr/>
        </p:nvSpPr>
        <p:spPr>
          <a:xfrm>
            <a:off x="533400" y="4114800"/>
            <a:ext cx="4248150" cy="707886"/>
          </a:xfrm>
          <a:prstGeom prst="rect">
            <a:avLst/>
          </a:prstGeom>
          <a:noFill/>
        </p:spPr>
        <p:txBody>
          <a:bodyPr wrap="square" rtlCol="0">
            <a:spAutoFit/>
          </a:bodyPr>
          <a:lstStyle/>
          <a:p>
            <a:pPr algn="ctr"/>
            <a:r>
              <a:rPr lang="en-US" sz="2000" b="1" dirty="0">
                <a:solidFill>
                  <a:srgbClr val="013366"/>
                </a:solidFill>
              </a:rPr>
              <a:t>Dr. Eugene Stead &amp; Prentiss Harrison </a:t>
            </a:r>
          </a:p>
          <a:p>
            <a:pPr algn="ctr"/>
            <a:r>
              <a:rPr lang="en-US" sz="2000" b="1" dirty="0">
                <a:solidFill>
                  <a:srgbClr val="A97E29"/>
                </a:solidFill>
              </a:rPr>
              <a:t>PA Day, 2003</a:t>
            </a:r>
          </a:p>
        </p:txBody>
      </p:sp>
      <p:pic>
        <p:nvPicPr>
          <p:cNvPr id="14" name="Picture 13">
            <a:extLst>
              <a:ext uri="{FF2B5EF4-FFF2-40B4-BE49-F238E27FC236}">
                <a16:creationId xmlns:a16="http://schemas.microsoft.com/office/drawing/2014/main" id="{35816327-CC62-4777-8F00-93BB765CD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905000"/>
            <a:ext cx="2391316" cy="3124200"/>
          </a:xfrm>
          <a:prstGeom prst="rect">
            <a:avLst/>
          </a:prstGeom>
          <a:ln w="12700">
            <a:solidFill>
              <a:srgbClr val="013366"/>
            </a:solidFill>
          </a:ln>
        </p:spPr>
      </p:pic>
      <p:sp>
        <p:nvSpPr>
          <p:cNvPr id="15" name="TextBox 14">
            <a:extLst>
              <a:ext uri="{FF2B5EF4-FFF2-40B4-BE49-F238E27FC236}">
                <a16:creationId xmlns:a16="http://schemas.microsoft.com/office/drawing/2014/main" id="{FF6B4520-F5F8-4AC6-8F14-B15601D810B7}"/>
              </a:ext>
            </a:extLst>
          </p:cNvPr>
          <p:cNvSpPr txBox="1"/>
          <p:nvPr/>
        </p:nvSpPr>
        <p:spPr>
          <a:xfrm>
            <a:off x="5867400" y="5105400"/>
            <a:ext cx="2286000" cy="707886"/>
          </a:xfrm>
          <a:prstGeom prst="rect">
            <a:avLst/>
          </a:prstGeom>
          <a:noFill/>
        </p:spPr>
        <p:txBody>
          <a:bodyPr wrap="square" rtlCol="0">
            <a:spAutoFit/>
          </a:bodyPr>
          <a:lstStyle/>
          <a:p>
            <a:pPr algn="ctr"/>
            <a:r>
              <a:rPr lang="en-US" sz="2000" b="1" dirty="0">
                <a:solidFill>
                  <a:srgbClr val="A97E29"/>
                </a:solidFill>
              </a:rPr>
              <a:t>Joyce Nichols</a:t>
            </a:r>
          </a:p>
          <a:p>
            <a:pPr algn="ctr"/>
            <a:r>
              <a:rPr lang="en-US" sz="2000" b="1" dirty="0">
                <a:solidFill>
                  <a:srgbClr val="01366B"/>
                </a:solidFill>
              </a:rPr>
              <a:t>First Female PA</a:t>
            </a:r>
          </a:p>
        </p:txBody>
      </p:sp>
    </p:spTree>
    <p:extLst>
      <p:ext uri="{BB962C8B-B14F-4D97-AF65-F5344CB8AC3E}">
        <p14:creationId xmlns:p14="http://schemas.microsoft.com/office/powerpoint/2010/main" val="2588164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a:extLst>
              <a:ext uri="{FF2B5EF4-FFF2-40B4-BE49-F238E27FC236}">
                <a16:creationId xmlns:a16="http://schemas.microsoft.com/office/drawing/2014/main" id="{F629C72B-089B-4130-A000-B52D9C6FA3EF}"/>
              </a:ext>
            </a:extLst>
          </p:cNvPr>
          <p:cNvSpPr txBox="1">
            <a:spLocks noChangeArrowheads="1"/>
          </p:cNvSpPr>
          <p:nvPr/>
        </p:nvSpPr>
        <p:spPr bwMode="auto">
          <a:xfrm>
            <a:off x="888535" y="3241357"/>
            <a:ext cx="3962400" cy="49244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b="1" dirty="0">
                <a:latin typeface="Arial" pitchFamily="34" charset="0"/>
                <a:cs typeface="Arial" pitchFamily="34" charset="0"/>
              </a:rPr>
              <a:t>Loretta Ford RN and Henry Silver</a:t>
            </a:r>
            <a:br>
              <a:rPr lang="en-US" sz="1400" b="1" dirty="0">
                <a:latin typeface="Arial" pitchFamily="34" charset="0"/>
                <a:cs typeface="Arial" pitchFamily="34" charset="0"/>
              </a:rPr>
            </a:br>
            <a:r>
              <a:rPr lang="en-US" sz="1200" b="1" dirty="0">
                <a:latin typeface="Arial" pitchFamily="34" charset="0"/>
                <a:cs typeface="Arial" pitchFamily="34" charset="0"/>
              </a:rPr>
              <a:t>Pediatric Nurse Practitioner/ Child Health Associate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981200" y="619780"/>
            <a:ext cx="65532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13366"/>
                </a:solidFill>
                <a:latin typeface="Arial" panose="020B0604020202020204" pitchFamily="34" charset="0"/>
                <a:cs typeface="Arial" panose="020B0604020202020204" pitchFamily="34" charset="0"/>
              </a:rPr>
              <a:t>Shifts in Roles and Relationships</a:t>
            </a:r>
          </a:p>
        </p:txBody>
      </p:sp>
      <p:pic>
        <p:nvPicPr>
          <p:cNvPr id="9" name="Picture 2" descr="http://ts4.mm.bing.net/images/thumbnail.aspx?q=1595519941403&amp;id=d2dfd3431e81f10a0f35fb2f8352f048&amp;url=http%3a%2f%2fwww.rochester.edu%2fpr%2fReview%2fV73N5%2fimages%2fford1.jpg">
            <a:extLst>
              <a:ext uri="{FF2B5EF4-FFF2-40B4-BE49-F238E27FC236}">
                <a16:creationId xmlns:a16="http://schemas.microsoft.com/office/drawing/2014/main" id="{9BDCC843-87B9-4F89-835B-97C5D468CC4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7000" contrast="-1000"/>
                    </a14:imgEffect>
                  </a14:imgLayer>
                </a14:imgProps>
              </a:ext>
              <a:ext uri="{28A0092B-C50C-407E-A947-70E740481C1C}">
                <a14:useLocalDpi xmlns:a14="http://schemas.microsoft.com/office/drawing/2010/main" val="0"/>
              </a:ext>
            </a:extLst>
          </a:blip>
          <a:srcRect/>
          <a:stretch/>
        </p:blipFill>
        <p:spPr bwMode="auto">
          <a:xfrm>
            <a:off x="983618" y="1524000"/>
            <a:ext cx="1434518" cy="17319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2_silver">
            <a:extLst>
              <a:ext uri="{FF2B5EF4-FFF2-40B4-BE49-F238E27FC236}">
                <a16:creationId xmlns:a16="http://schemas.microsoft.com/office/drawing/2014/main" id="{B8747CD2-16D3-479C-8470-7069ABA01B9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91518" y="1524000"/>
            <a:ext cx="1435608" cy="17319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agazine-order.com/cache/covers/7981.jpg">
            <a:extLst>
              <a:ext uri="{FF2B5EF4-FFF2-40B4-BE49-F238E27FC236}">
                <a16:creationId xmlns:a16="http://schemas.microsoft.com/office/drawing/2014/main" id="{B54AD891-872C-4200-81B0-E374006BB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783" y="3370722"/>
            <a:ext cx="1547649" cy="21381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HA Emblem0012">
            <a:extLst>
              <a:ext uri="{FF2B5EF4-FFF2-40B4-BE49-F238E27FC236}">
                <a16:creationId xmlns:a16="http://schemas.microsoft.com/office/drawing/2014/main" id="{405272BB-8387-446D-A674-CA44009E32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61" r="11191"/>
          <a:stretch/>
        </p:blipFill>
        <p:spPr bwMode="auto">
          <a:xfrm>
            <a:off x="7110162" y="1737632"/>
            <a:ext cx="1378949" cy="1902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FB62FCE0-EB63-48C2-8D2D-CFF66162932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132908" y="3863299"/>
            <a:ext cx="1337101" cy="204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2E421A1B-FCF8-4E28-8F78-DA446D65DCEA}"/>
              </a:ext>
            </a:extLst>
          </p:cNvPr>
          <p:cNvSpPr txBox="1"/>
          <p:nvPr/>
        </p:nvSpPr>
        <p:spPr>
          <a:xfrm>
            <a:off x="5029200" y="1905000"/>
            <a:ext cx="1776577" cy="954107"/>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Other</a:t>
            </a:r>
          </a:p>
          <a:p>
            <a:pPr algn="ctr"/>
            <a:r>
              <a:rPr lang="en-US" sz="2800" b="1" dirty="0">
                <a:effectLst>
                  <a:outerShdw blurRad="38100" dist="38100" dir="2700000" algn="tl">
                    <a:srgbClr val="000000">
                      <a:alpha val="43137"/>
                    </a:srgbClr>
                  </a:outerShdw>
                </a:effectLst>
              </a:rPr>
              <a:t>Innovators</a:t>
            </a:r>
          </a:p>
        </p:txBody>
      </p:sp>
      <p:pic>
        <p:nvPicPr>
          <p:cNvPr id="18" name="Picture 4">
            <a:extLst>
              <a:ext uri="{FF2B5EF4-FFF2-40B4-BE49-F238E27FC236}">
                <a16:creationId xmlns:a16="http://schemas.microsoft.com/office/drawing/2014/main" id="{C589027B-FD65-433E-B924-82E0842FCB0D}"/>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83618" y="3886200"/>
            <a:ext cx="134795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Myers Protraid Color">
            <a:extLst>
              <a:ext uri="{FF2B5EF4-FFF2-40B4-BE49-F238E27FC236}">
                <a16:creationId xmlns:a16="http://schemas.microsoft.com/office/drawing/2014/main" id="{9E3F21F7-D42D-4DEC-9C2F-3FB2747D4195}"/>
              </a:ext>
            </a:extLst>
          </p:cNvPr>
          <p:cNvPicPr>
            <a:picLocks noChangeAspect="1" noChangeArrowheads="1"/>
          </p:cNvPicPr>
          <p:nvPr/>
        </p:nvPicPr>
        <p:blipFill>
          <a:blip r:embed="rId10" cstate="email">
            <a:grayscl/>
            <a:extLst>
              <a:ext uri="{28A0092B-C50C-407E-A947-70E740481C1C}">
                <a14:useLocalDpi xmlns:a14="http://schemas.microsoft.com/office/drawing/2010/main" val="0"/>
              </a:ext>
            </a:extLst>
          </a:blip>
          <a:srcRect/>
          <a:stretch>
            <a:fillRect/>
          </a:stretch>
        </p:blipFill>
        <p:spPr bwMode="auto">
          <a:xfrm>
            <a:off x="3124200" y="3886200"/>
            <a:ext cx="1347953" cy="1828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8">
            <a:extLst>
              <a:ext uri="{FF2B5EF4-FFF2-40B4-BE49-F238E27FC236}">
                <a16:creationId xmlns:a16="http://schemas.microsoft.com/office/drawing/2014/main" id="{6E0B1235-FA57-4B4C-A329-D1BD908D8259}"/>
              </a:ext>
            </a:extLst>
          </p:cNvPr>
          <p:cNvSpPr txBox="1">
            <a:spLocks noChangeArrowheads="1"/>
          </p:cNvSpPr>
          <p:nvPr/>
        </p:nvSpPr>
        <p:spPr bwMode="auto">
          <a:xfrm>
            <a:off x="685800" y="5679757"/>
            <a:ext cx="1905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dirty="0">
                <a:latin typeface="Arial" pitchFamily="34" charset="0"/>
                <a:cs typeface="Arial" pitchFamily="34" charset="0"/>
              </a:rPr>
              <a:t>John </a:t>
            </a:r>
            <a:r>
              <a:rPr lang="en-US" sz="1400" b="1" dirty="0" err="1">
                <a:latin typeface="Arial" pitchFamily="34" charset="0"/>
                <a:cs typeface="Arial" pitchFamily="34" charset="0"/>
              </a:rPr>
              <a:t>Kirklin</a:t>
            </a:r>
            <a:endParaRPr lang="en-US" sz="1400" b="1" dirty="0">
              <a:latin typeface="Arial" pitchFamily="34" charset="0"/>
              <a:cs typeface="Arial" pitchFamily="34" charset="0"/>
            </a:endParaRPr>
          </a:p>
          <a:p>
            <a:pPr algn="ctr"/>
            <a:r>
              <a:rPr lang="en-US" sz="1200" b="1" dirty="0">
                <a:latin typeface="Arial" pitchFamily="34" charset="0"/>
                <a:cs typeface="Arial" pitchFamily="34" charset="0"/>
              </a:rPr>
              <a:t>Surgeon’s Assistant</a:t>
            </a:r>
          </a:p>
        </p:txBody>
      </p:sp>
      <p:sp>
        <p:nvSpPr>
          <p:cNvPr id="22" name="Text Box 9">
            <a:extLst>
              <a:ext uri="{FF2B5EF4-FFF2-40B4-BE49-F238E27FC236}">
                <a16:creationId xmlns:a16="http://schemas.microsoft.com/office/drawing/2014/main" id="{4016C36C-D37E-4371-A1BB-2701BCB9BE8D}"/>
              </a:ext>
            </a:extLst>
          </p:cNvPr>
          <p:cNvSpPr txBox="1">
            <a:spLocks noChangeArrowheads="1"/>
          </p:cNvSpPr>
          <p:nvPr/>
        </p:nvSpPr>
        <p:spPr bwMode="auto">
          <a:xfrm>
            <a:off x="2590800" y="5638800"/>
            <a:ext cx="23622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dirty="0">
                <a:latin typeface="Arial" pitchFamily="34" charset="0"/>
                <a:cs typeface="Arial" pitchFamily="34" charset="0"/>
              </a:rPr>
              <a:t>Hu C. Myers</a:t>
            </a:r>
          </a:p>
          <a:p>
            <a:pPr algn="ctr"/>
            <a:r>
              <a:rPr lang="en-US" sz="1200" b="1" dirty="0">
                <a:latin typeface="Arial" pitchFamily="34" charset="0"/>
                <a:cs typeface="Arial" pitchFamily="34" charset="0"/>
              </a:rPr>
              <a:t>Physician’s Assistants </a:t>
            </a:r>
          </a:p>
          <a:p>
            <a:pPr algn="ctr"/>
            <a:r>
              <a:rPr lang="en-US" sz="1200" b="1" dirty="0">
                <a:latin typeface="Arial" pitchFamily="34" charset="0"/>
                <a:cs typeface="Arial" pitchFamily="34" charset="0"/>
              </a:rPr>
              <a:t>Baccalaureate Program</a:t>
            </a:r>
          </a:p>
        </p:txBody>
      </p:sp>
    </p:spTree>
    <p:extLst>
      <p:ext uri="{BB962C8B-B14F-4D97-AF65-F5344CB8AC3E}">
        <p14:creationId xmlns:p14="http://schemas.microsoft.com/office/powerpoint/2010/main" val="419912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9B2E99-F7E5-456C-8C16-79472FD20900}" type="slidenum">
              <a:rPr lang="en-US" smtClean="0"/>
              <a:t>13</a:t>
            </a:fld>
            <a:endParaRPr lang="en-US"/>
          </a:p>
        </p:txBody>
      </p:sp>
      <p:sp>
        <p:nvSpPr>
          <p:cNvPr id="5" name="Footer Placeholder 4"/>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sp>
        <p:nvSpPr>
          <p:cNvPr id="3" name="Rectangle 2"/>
          <p:cNvSpPr/>
          <p:nvPr/>
        </p:nvSpPr>
        <p:spPr>
          <a:xfrm>
            <a:off x="1371600" y="304800"/>
            <a:ext cx="7696200" cy="1015663"/>
          </a:xfrm>
          <a:prstGeom prst="rect">
            <a:avLst/>
          </a:prstGeom>
        </p:spPr>
        <p:txBody>
          <a:bodyPr wrap="square">
            <a:spAutoFit/>
          </a:bodyPr>
          <a:lstStyle/>
          <a:p>
            <a:pPr algn="ctr"/>
            <a:r>
              <a:rPr lang="en-US" sz="3000" b="1" dirty="0">
                <a:solidFill>
                  <a:schemeClr val="bg1"/>
                </a:solidFill>
                <a:ea typeface="Calibri"/>
                <a:cs typeface="Times New Roman"/>
              </a:rPr>
              <a:t>Internal Value Networks formed to Support </a:t>
            </a:r>
          </a:p>
          <a:p>
            <a:pPr algn="ctr"/>
            <a:r>
              <a:rPr lang="en-US" sz="3000" b="1" dirty="0">
                <a:solidFill>
                  <a:schemeClr val="bg1"/>
                </a:solidFill>
                <a:ea typeface="Calibri"/>
                <a:cs typeface="Times New Roman"/>
              </a:rPr>
              <a:t>the PA Profession as a Social Innovation</a:t>
            </a:r>
            <a:endParaRPr lang="en-US" sz="1400" dirty="0"/>
          </a:p>
        </p:txBody>
      </p:sp>
      <p:grpSp>
        <p:nvGrpSpPr>
          <p:cNvPr id="10" name="Group 9"/>
          <p:cNvGrpSpPr/>
          <p:nvPr/>
        </p:nvGrpSpPr>
        <p:grpSpPr>
          <a:xfrm>
            <a:off x="1981200" y="1447801"/>
            <a:ext cx="5715000" cy="4599890"/>
            <a:chOff x="672998" y="1894636"/>
            <a:chExt cx="4740250" cy="3953713"/>
          </a:xfrm>
        </p:grpSpPr>
        <p:pic>
          <p:nvPicPr>
            <p:cNvPr id="12" name="Picture 2" descr="C:\Users\carter\Documents\Temporary Hold Box\PAHx\Education Toolkit\Module Two Unifying the Profession\Four Columns Labeled.tif"/>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0171" t="10154" r="9040"/>
            <a:stretch/>
          </p:blipFill>
          <p:spPr bwMode="auto">
            <a:xfrm>
              <a:off x="672998" y="1894636"/>
              <a:ext cx="4740250" cy="39537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2000" y="5301691"/>
              <a:ext cx="4495800" cy="514350"/>
            </a:xfrm>
            <a:prstGeom prst="rect">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effectLst>
                    <a:outerShdw blurRad="38100" dist="38100" dir="2700000" algn="tl">
                      <a:srgbClr val="000000">
                        <a:alpha val="43137"/>
                      </a:srgbClr>
                    </a:outerShdw>
                  </a:effectLst>
                </a:rPr>
                <a:t>Four Pillars of the PA Profession</a:t>
              </a:r>
            </a:p>
          </p:txBody>
        </p:sp>
      </p:grpSp>
      <p:pic>
        <p:nvPicPr>
          <p:cNvPr id="14" name="Picture 2"/>
          <p:cNvPicPr>
            <a:picLocks noChangeAspect="1" noChangeArrowheads="1"/>
          </p:cNvPicPr>
          <p:nvPr/>
        </p:nvPicPr>
        <p:blipFill rotWithShape="1">
          <a:blip r:embed="rId4" cstate="screen">
            <a:clrChange>
              <a:clrFrom>
                <a:srgbClr val="CECECE"/>
              </a:clrFrom>
              <a:clrTo>
                <a:srgbClr val="CECECE">
                  <a:alpha val="0"/>
                </a:srgbClr>
              </a:clrTo>
            </a:clrChange>
            <a:extLst>
              <a:ext uri="{28A0092B-C50C-407E-A947-70E740481C1C}">
                <a14:useLocalDpi xmlns:a14="http://schemas.microsoft.com/office/drawing/2010/main" val="0"/>
              </a:ext>
            </a:extLst>
          </a:blip>
          <a:srcRect/>
          <a:stretch/>
        </p:blipFill>
        <p:spPr bwMode="auto">
          <a:xfrm>
            <a:off x="2082522" y="2144710"/>
            <a:ext cx="1270278" cy="104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cstate="screen">
            <a:clrChange>
              <a:clrFrom>
                <a:srgbClr val="CECECE"/>
              </a:clrFrom>
              <a:clrTo>
                <a:srgbClr val="CECECE">
                  <a:alpha val="0"/>
                </a:srgbClr>
              </a:clrTo>
            </a:clrChange>
            <a:extLst>
              <a:ext uri="{28A0092B-C50C-407E-A947-70E740481C1C}">
                <a14:useLocalDpi xmlns:a14="http://schemas.microsoft.com/office/drawing/2010/main" val="0"/>
              </a:ext>
            </a:extLst>
          </a:blip>
          <a:srcRect/>
          <a:stretch/>
        </p:blipFill>
        <p:spPr bwMode="auto">
          <a:xfrm>
            <a:off x="3581400" y="2362200"/>
            <a:ext cx="1143000" cy="61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6" cstate="screen">
            <a:clrChange>
              <a:clrFrom>
                <a:srgbClr val="CECECE"/>
              </a:clrFrom>
              <a:clrTo>
                <a:srgbClr val="CECECE">
                  <a:alpha val="0"/>
                </a:srgbClr>
              </a:clrTo>
            </a:clrChange>
            <a:extLst>
              <a:ext uri="{28A0092B-C50C-407E-A947-70E740481C1C}">
                <a14:useLocalDpi xmlns:a14="http://schemas.microsoft.com/office/drawing/2010/main" val="0"/>
              </a:ext>
            </a:extLst>
          </a:blip>
          <a:srcRect/>
          <a:stretch/>
        </p:blipFill>
        <p:spPr bwMode="auto">
          <a:xfrm>
            <a:off x="4876800" y="2443074"/>
            <a:ext cx="1143000" cy="4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rotWithShape="1">
          <a:blip r:embed="rId7" cstate="screen">
            <a:clrChange>
              <a:clrFrom>
                <a:srgbClr val="CECECE"/>
              </a:clrFrom>
              <a:clrTo>
                <a:srgbClr val="CECECE">
                  <a:alpha val="0"/>
                </a:srgbClr>
              </a:clrTo>
            </a:clrChange>
            <a:extLst>
              <a:ext uri="{28A0092B-C50C-407E-A947-70E740481C1C}">
                <a14:useLocalDpi xmlns:a14="http://schemas.microsoft.com/office/drawing/2010/main" val="0"/>
              </a:ext>
            </a:extLst>
          </a:blip>
          <a:srcRect/>
          <a:stretch/>
        </p:blipFill>
        <p:spPr bwMode="auto">
          <a:xfrm>
            <a:off x="6248400" y="2514600"/>
            <a:ext cx="1099461" cy="37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774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981200" y="341293"/>
            <a:ext cx="65532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3366"/>
                </a:solidFill>
                <a:effectLst/>
                <a:uLnTx/>
                <a:uFillTx/>
                <a:latin typeface="Calibri"/>
                <a:ea typeface="Calibri"/>
                <a:cs typeface="Times New Roman"/>
              </a:rPr>
              <a:t>Supporting the PA Profession as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3366"/>
                </a:solidFill>
                <a:effectLst/>
                <a:uLnTx/>
                <a:uFillTx/>
                <a:latin typeface="Calibri"/>
                <a:ea typeface="Calibri"/>
                <a:cs typeface="Times New Roman"/>
              </a:rPr>
              <a:t>Social Innovation </a:t>
            </a:r>
            <a:endParaRPr kumimoji="0" lang="en-US" sz="2800" b="0" i="0" u="none" strike="noStrike" kern="1200" cap="none" spc="0" normalizeH="0" baseline="0" noProof="0" dirty="0">
              <a:ln>
                <a:noFill/>
              </a:ln>
              <a:solidFill>
                <a:srgbClr val="013366"/>
              </a:solidFill>
              <a:effectLst/>
              <a:uLnTx/>
              <a:uFillTx/>
              <a:latin typeface="Calibri"/>
              <a:ea typeface="+mn-ea"/>
              <a:cs typeface="+mn-cs"/>
            </a:endParaRPr>
          </a:p>
        </p:txBody>
      </p:sp>
      <p:sp>
        <p:nvSpPr>
          <p:cNvPr id="7" name="Rectangle 6"/>
          <p:cNvSpPr/>
          <p:nvPr/>
        </p:nvSpPr>
        <p:spPr>
          <a:xfrm>
            <a:off x="457200" y="1676400"/>
            <a:ext cx="6477000" cy="4566635"/>
          </a:xfrm>
          <a:prstGeom prst="rect">
            <a:avLst/>
          </a:prstGeom>
        </p:spPr>
        <p:txBody>
          <a:bodyPr wrap="square">
            <a:spAutoFit/>
          </a:bodyPr>
          <a:lstStyle/>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AMA</a:t>
            </a:r>
            <a:r>
              <a:rPr lang="en-US" sz="2000" b="1" dirty="0">
                <a:solidFill>
                  <a:srgbClr val="A97E29"/>
                </a:solidFill>
                <a:latin typeface="Calibri"/>
                <a:ea typeface="Calibri"/>
                <a:cs typeface="Times New Roman"/>
              </a:rPr>
              <a:t> (and other physician specialty organizations), </a:t>
            </a: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NBME, AHA, AAMC, FSMB</a:t>
            </a:r>
            <a:r>
              <a:rPr kumimoji="0" lang="en-US" sz="2000" b="1" i="0" u="none" strike="noStrike" kern="1200" cap="none" spc="0" normalizeH="0" baseline="0" noProof="0" dirty="0">
                <a:ln>
                  <a:noFill/>
                </a:ln>
                <a:solidFill>
                  <a:srgbClr val="A97E29"/>
                </a:solidFill>
                <a:effectLst>
                  <a:outerShdw blurRad="38100" dist="38100" dir="2700000" algn="tl">
                    <a:srgbClr val="000000">
                      <a:alpha val="43137"/>
                    </a:srgbClr>
                  </a:outerShdw>
                </a:effectLst>
                <a:uLnTx/>
                <a:uFillTx/>
                <a:latin typeface="Calibri"/>
                <a:ea typeface="Calibri"/>
                <a:cs typeface="Times New Roman"/>
              </a:rPr>
              <a:t> </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Veterans Administration Medical Centers</a:t>
            </a:r>
          </a:p>
          <a:p>
            <a:pPr marL="1143000" marR="0" lvl="2" indent="-228600" algn="l" defTabSz="914400" rtl="0" eaLnBrk="1" fontAlgn="auto" latinLnBrk="0" hangingPunct="1">
              <a:lnSpc>
                <a:spcPct val="115000"/>
              </a:lnSpc>
              <a:spcBef>
                <a:spcPts val="0"/>
              </a:spcBef>
              <a:spcAft>
                <a:spcPts val="0"/>
              </a:spcAft>
              <a:buClrTx/>
              <a:buSzTx/>
              <a:buFont typeface="Wingdings"/>
              <a:buChar char=""/>
              <a:tabLst/>
              <a:defRPr/>
            </a:pPr>
            <a:r>
              <a:rPr kumimoji="0" lang="en-US" sz="1800" b="1" i="0" u="none" strike="noStrike" kern="1200" cap="none" spc="0" normalizeH="0" baseline="0" noProof="0" dirty="0">
                <a:ln>
                  <a:noFill/>
                </a:ln>
                <a:solidFill>
                  <a:srgbClr val="A97E29"/>
                </a:solidFill>
                <a:effectLst/>
                <a:uLnTx/>
                <a:uFillTx/>
                <a:latin typeface="Calibri"/>
                <a:ea typeface="Calibri"/>
                <a:cs typeface="Times New Roman"/>
              </a:rPr>
              <a:t>Support Education</a:t>
            </a:r>
          </a:p>
          <a:p>
            <a:pPr marL="1143000" marR="0" lvl="2" indent="-228600" algn="l" defTabSz="914400" rtl="0" eaLnBrk="1" fontAlgn="auto" latinLnBrk="0" hangingPunct="1">
              <a:lnSpc>
                <a:spcPct val="115000"/>
              </a:lnSpc>
              <a:spcBef>
                <a:spcPts val="0"/>
              </a:spcBef>
              <a:spcAft>
                <a:spcPts val="0"/>
              </a:spcAft>
              <a:buClrTx/>
              <a:buSzTx/>
              <a:buFont typeface="Wingdings"/>
              <a:buChar char=""/>
              <a:tabLst/>
              <a:defRPr/>
            </a:pPr>
            <a:r>
              <a:rPr kumimoji="0" lang="en-US" sz="1800" b="1" i="0" u="none" strike="noStrike" kern="1200" cap="none" spc="0" normalizeH="0" baseline="0" noProof="0" dirty="0">
                <a:ln>
                  <a:noFill/>
                </a:ln>
                <a:solidFill>
                  <a:srgbClr val="A97E29"/>
                </a:solidFill>
                <a:effectLst/>
                <a:uLnTx/>
                <a:uFillTx/>
                <a:latin typeface="Calibri"/>
                <a:ea typeface="Calibri"/>
                <a:cs typeface="Times New Roman"/>
              </a:rPr>
              <a:t>Hospital Privileges</a:t>
            </a:r>
          </a:p>
          <a:p>
            <a:pPr marL="1143000" marR="0" lvl="2" indent="-228600" algn="l" defTabSz="914400" rtl="0" eaLnBrk="1" fontAlgn="auto" latinLnBrk="0" hangingPunct="1">
              <a:lnSpc>
                <a:spcPct val="115000"/>
              </a:lnSpc>
              <a:spcBef>
                <a:spcPts val="0"/>
              </a:spcBef>
              <a:spcAft>
                <a:spcPts val="0"/>
              </a:spcAft>
              <a:buClrTx/>
              <a:buSzTx/>
              <a:buFont typeface="Wingdings"/>
              <a:buChar char=""/>
              <a:tabLst/>
              <a:defRPr/>
            </a:pPr>
            <a:r>
              <a:rPr kumimoji="0" lang="en-US" sz="1800" b="1" i="0" u="none" strike="noStrike" kern="1200" cap="none" spc="0" normalizeH="0" baseline="0" noProof="0" dirty="0">
                <a:ln>
                  <a:noFill/>
                </a:ln>
                <a:solidFill>
                  <a:srgbClr val="A97E29"/>
                </a:solidFill>
                <a:effectLst/>
                <a:uLnTx/>
                <a:uFillTx/>
                <a:latin typeface="Calibri"/>
                <a:ea typeface="Calibri"/>
                <a:cs typeface="Times New Roman"/>
              </a:rPr>
              <a:t>Utilization Patterns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US Public Health Service </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US Department of Defense</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Health Workforce Alliances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Political Action Committee Alliances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Pharmaceutical Industry</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Private Foundations</a:t>
            </a:r>
          </a:p>
          <a:p>
            <a:pPr marL="742950" marR="0" lvl="1" indent="-285750" algn="l" defTabSz="914400" rtl="0" eaLnBrk="1" fontAlgn="auto" latinLnBrk="0" hangingPunct="1">
              <a:lnSpc>
                <a:spcPct val="115000"/>
              </a:lnSpc>
              <a:spcBef>
                <a:spcPts val="0"/>
              </a:spcBef>
              <a:spcAft>
                <a:spcPts val="0"/>
              </a:spcAft>
              <a:buClrTx/>
              <a:buSzTx/>
              <a:buFont typeface="Courier New"/>
              <a:buChar char="o"/>
              <a:tabLst/>
              <a:defRPr/>
            </a:pPr>
            <a:r>
              <a:rPr kumimoji="0" lang="en-US" sz="2000" b="1" i="0" u="none" strike="noStrike" kern="1200" cap="none" spc="0" normalizeH="0" baseline="0" noProof="0" dirty="0">
                <a:ln>
                  <a:noFill/>
                </a:ln>
                <a:solidFill>
                  <a:srgbClr val="A97E29"/>
                </a:solidFill>
                <a:effectLst/>
                <a:uLnTx/>
                <a:uFillTx/>
                <a:latin typeface="Calibri"/>
                <a:ea typeface="Calibri"/>
                <a:cs typeface="Times New Roman"/>
              </a:rPr>
              <a:t>Consumer Health Advocacies</a:t>
            </a:r>
            <a:endParaRPr kumimoji="0" lang="en-US" sz="1800" b="0" i="0" u="none" strike="noStrike" kern="1200" cap="none" spc="0" normalizeH="0" baseline="0" noProof="0" dirty="0">
              <a:ln>
                <a:noFill/>
              </a:ln>
              <a:solidFill>
                <a:srgbClr val="A97E29"/>
              </a:solidFill>
              <a:effectLst/>
              <a:uLnTx/>
              <a:uFillTx/>
              <a:latin typeface="Calibri"/>
              <a:ea typeface="+mn-ea"/>
              <a:cs typeface="+mn-cs"/>
            </a:endParaRPr>
          </a:p>
        </p:txBody>
      </p:sp>
      <p:pic>
        <p:nvPicPr>
          <p:cNvPr id="12" name="Picture 10" descr="va-seal-193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7526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commons/f/f6/PUBLIC_HEALTH_SERVICE_LOGO.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30291" y="3200400"/>
            <a:ext cx="1275509" cy="12755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4">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84516" y="4724400"/>
            <a:ext cx="1221284"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91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828800" y="533400"/>
            <a:ext cx="7391400" cy="558743"/>
          </a:xfrm>
          <a:prstGeom prst="rect">
            <a:avLst/>
          </a:prstGeom>
        </p:spPr>
        <p:txBody>
          <a:bodyPr wrap="square">
            <a:spAutoFit/>
          </a:bodyPr>
          <a:lstStyle/>
          <a:p>
            <a:pPr>
              <a:lnSpc>
                <a:spcPct val="115000"/>
              </a:lnSpc>
            </a:pPr>
            <a:r>
              <a:rPr lang="en-US" sz="2800" b="1" dirty="0">
                <a:solidFill>
                  <a:srgbClr val="013366"/>
                </a:solidFill>
                <a:ea typeface="Calibri"/>
                <a:cs typeface="Times New Roman"/>
              </a:rPr>
              <a:t>PAs as a Novel Social Innovation – Examples</a:t>
            </a:r>
            <a:endParaRPr lang="en-US" sz="2800" dirty="0">
              <a:solidFill>
                <a:srgbClr val="013366"/>
              </a:solidFill>
              <a:ea typeface="Calibri"/>
              <a:cs typeface="Times New Roman"/>
            </a:endParaRPr>
          </a:p>
        </p:txBody>
      </p:sp>
      <p:sp>
        <p:nvSpPr>
          <p:cNvPr id="9" name="Rectangle 8">
            <a:extLst>
              <a:ext uri="{FF2B5EF4-FFF2-40B4-BE49-F238E27FC236}">
                <a16:creationId xmlns:a16="http://schemas.microsoft.com/office/drawing/2014/main" id="{7D542FB7-E255-4287-915C-E44EBE2F5E2A}"/>
              </a:ext>
            </a:extLst>
          </p:cNvPr>
          <p:cNvSpPr/>
          <p:nvPr/>
        </p:nvSpPr>
        <p:spPr>
          <a:xfrm>
            <a:off x="681110" y="1833819"/>
            <a:ext cx="3662290" cy="3964932"/>
          </a:xfrm>
          <a:prstGeom prst="rect">
            <a:avLst/>
          </a:prstGeom>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Building Alaska pipeline</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Rural Satellite Clinics</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Alternative to House Staff</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First Assist in Surgery </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Military PAs </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Public Health Service PAs</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EMR Triage/Primary Care</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Urgent Care</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Walk-in Minute Clinics</a:t>
            </a:r>
          </a:p>
          <a:p>
            <a:pPr marL="457200" marR="0" lvl="0" indent="-457200">
              <a:lnSpc>
                <a:spcPct val="115000"/>
              </a:lnSpc>
              <a:spcBef>
                <a:spcPts val="0"/>
              </a:spcBef>
              <a:spcAft>
                <a:spcPts val="0"/>
              </a:spcAft>
              <a:buFont typeface="Arial" panose="020B0604020202020204" pitchFamily="34" charset="0"/>
              <a:buChar char="•"/>
            </a:pPr>
            <a:r>
              <a:rPr lang="en-US" sz="2000" dirty="0">
                <a:ea typeface="Calibri"/>
                <a:cs typeface="Times New Roman"/>
              </a:rPr>
              <a:t>Patient Centered Medical Care Centers</a:t>
            </a:r>
          </a:p>
        </p:txBody>
      </p:sp>
      <p:pic>
        <p:nvPicPr>
          <p:cNvPr id="10" name="Picture 2" descr="C:\Users\carter\Documents\PAHx Stuff\Michelle Work Folder\Duke University Archive Photographs\UPVM-SubjFiles-PAOct1970-012.tif">
            <a:extLst>
              <a:ext uri="{FF2B5EF4-FFF2-40B4-BE49-F238E27FC236}">
                <a16:creationId xmlns:a16="http://schemas.microsoft.com/office/drawing/2014/main" id="{8B1FA61E-86A9-4795-AB19-922E018530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57801" y="1600199"/>
            <a:ext cx="2606376" cy="34182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23E793-B901-48D7-B463-A03343725CE0}"/>
              </a:ext>
            </a:extLst>
          </p:cNvPr>
          <p:cNvSpPr txBox="1"/>
          <p:nvPr/>
        </p:nvSpPr>
        <p:spPr>
          <a:xfrm>
            <a:off x="5176910" y="5099172"/>
            <a:ext cx="3890890" cy="861774"/>
          </a:xfrm>
          <a:prstGeom prst="rect">
            <a:avLst/>
          </a:prstGeom>
          <a:noFill/>
        </p:spPr>
        <p:txBody>
          <a:bodyPr wrap="square" rtlCol="0">
            <a:spAutoFit/>
          </a:bodyPr>
          <a:lstStyle/>
          <a:p>
            <a:r>
              <a:rPr lang="en-US" dirty="0"/>
              <a:t>Prentiss Harrison checking</a:t>
            </a:r>
          </a:p>
          <a:p>
            <a:r>
              <a:rPr lang="en-US" dirty="0"/>
              <a:t> patient at </a:t>
            </a:r>
            <a:r>
              <a:rPr lang="en-US" dirty="0" err="1"/>
              <a:t>Bragtown</a:t>
            </a:r>
            <a:r>
              <a:rPr lang="en-US" dirty="0"/>
              <a:t> Clinic, 1971.  </a:t>
            </a:r>
          </a:p>
          <a:p>
            <a:r>
              <a:rPr lang="en-US" sz="1400" b="1" i="1" dirty="0"/>
              <a:t>Photograph courtesy of Duke University Archives.</a:t>
            </a:r>
          </a:p>
        </p:txBody>
      </p:sp>
    </p:spTree>
    <p:extLst>
      <p:ext uri="{BB962C8B-B14F-4D97-AF65-F5344CB8AC3E}">
        <p14:creationId xmlns:p14="http://schemas.microsoft.com/office/powerpoint/2010/main" val="1555301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620000" cy="914400"/>
          </a:xfrm>
        </p:spPr>
        <p:txBody>
          <a:bodyPr>
            <a:noAutofit/>
          </a:bodyPr>
          <a:lstStyle/>
          <a:p>
            <a:pPr lvl="0" algn="ctr">
              <a:lnSpc>
                <a:spcPct val="115000"/>
              </a:lnSpc>
            </a:pPr>
            <a:r>
              <a:rPr lang="en-US" sz="2400" dirty="0">
                <a:solidFill>
                  <a:srgbClr val="013366"/>
                </a:solidFill>
                <a:ea typeface="Calibri"/>
                <a:cs typeface="Times New Roman"/>
              </a:rPr>
              <a:t>Exchange of Ideas and Values:  Duke Conferences</a:t>
            </a:r>
            <a:br>
              <a:rPr lang="en-US" sz="2400" dirty="0">
                <a:solidFill>
                  <a:srgbClr val="013366"/>
                </a:solidFill>
                <a:ea typeface="Calibri"/>
                <a:cs typeface="Times New Roman"/>
              </a:rPr>
            </a:br>
            <a:r>
              <a:rPr lang="en-US" sz="2400" dirty="0">
                <a:solidFill>
                  <a:srgbClr val="013366"/>
                </a:solidFill>
                <a:ea typeface="Calibri"/>
                <a:cs typeface="Times New Roman"/>
              </a:rPr>
              <a:t>and National Conferences</a:t>
            </a:r>
          </a:p>
        </p:txBody>
      </p:sp>
      <p:sp>
        <p:nvSpPr>
          <p:cNvPr id="3" name="Content Placeholder 2"/>
          <p:cNvSpPr>
            <a:spLocks noGrp="1"/>
          </p:cNvSpPr>
          <p:nvPr>
            <p:ph idx="1"/>
          </p:nvPr>
        </p:nvSpPr>
        <p:spPr>
          <a:xfrm>
            <a:off x="457200" y="-1981199"/>
            <a:ext cx="6248400" cy="1143000"/>
          </a:xfrm>
        </p:spPr>
        <p:txBody>
          <a:bodyPr/>
          <a:lstStyle/>
          <a:p>
            <a:endParaRPr lang="en-US" dirty="0"/>
          </a:p>
        </p:txBody>
      </p:sp>
      <p:sp>
        <p:nvSpPr>
          <p:cNvPr id="4" name="Slide Number Placeholder 3"/>
          <p:cNvSpPr>
            <a:spLocks noGrp="1"/>
          </p:cNvSpPr>
          <p:nvPr>
            <p:ph type="sldNum" sz="quarter" idx="12"/>
          </p:nvPr>
        </p:nvSpPr>
        <p:spPr/>
        <p:txBody>
          <a:bodyPr/>
          <a:lstStyle/>
          <a:p>
            <a:fld id="{289B2E99-F7E5-456C-8C16-79472FD20900}" type="slidenum">
              <a:rPr lang="en-US" smtClean="0"/>
              <a:t>16</a:t>
            </a:fld>
            <a:endParaRPr lang="en-US"/>
          </a:p>
        </p:txBody>
      </p:sp>
      <p:sp>
        <p:nvSpPr>
          <p:cNvPr id="5" name="Footer Placeholder 4"/>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pic>
        <p:nvPicPr>
          <p:cNvPr id="11" name="Picture 2" descr="C:\Users\carter\Documents\PAHx Stuff\Staff Advisor SPPAHx\Projects\AAPA Interactive Timeline\First Annual Conference 1973\Duke Conferences.jpg">
            <a:extLst>
              <a:ext uri="{FF2B5EF4-FFF2-40B4-BE49-F238E27FC236}">
                <a16:creationId xmlns:a16="http://schemas.microsoft.com/office/drawing/2014/main" id="{5AF23D6A-2A39-4B68-A6AD-0F255A68F5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63170" y="1752600"/>
            <a:ext cx="4093704" cy="4125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2nd National Conference">
            <a:extLst>
              <a:ext uri="{FF2B5EF4-FFF2-40B4-BE49-F238E27FC236}">
                <a16:creationId xmlns:a16="http://schemas.microsoft.com/office/drawing/2014/main" id="{1A766C02-5CAA-45C8-B09E-58DD3224104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70240" y="1752600"/>
            <a:ext cx="3470719" cy="41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6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117154" cy="914400"/>
          </a:xfrm>
        </p:spPr>
        <p:txBody>
          <a:bodyPr>
            <a:normAutofit/>
          </a:bodyPr>
          <a:lstStyle/>
          <a:p>
            <a:pPr algn="ctr"/>
            <a:r>
              <a:rPr lang="en-US" dirty="0">
                <a:solidFill>
                  <a:schemeClr val="bg1"/>
                </a:solidFill>
              </a:rPr>
              <a:t>Educational Resources</a:t>
            </a:r>
          </a:p>
        </p:txBody>
      </p:sp>
      <p:sp>
        <p:nvSpPr>
          <p:cNvPr id="4" name="Slide Number Placeholder 3"/>
          <p:cNvSpPr>
            <a:spLocks noGrp="1"/>
          </p:cNvSpPr>
          <p:nvPr>
            <p:ph type="sldNum" sz="quarter" idx="12"/>
          </p:nvPr>
        </p:nvSpPr>
        <p:spPr/>
        <p:txBody>
          <a:bodyPr/>
          <a:lstStyle/>
          <a:p>
            <a:fld id="{289B2E99-F7E5-456C-8C16-79472FD20900}" type="slidenum">
              <a:rPr lang="en-US" smtClean="0"/>
              <a:t>17</a:t>
            </a:fld>
            <a:endParaRPr lang="en-US"/>
          </a:p>
        </p:txBody>
      </p:sp>
      <p:sp>
        <p:nvSpPr>
          <p:cNvPr id="5" name="Footer Placeholder 4"/>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sp>
        <p:nvSpPr>
          <p:cNvPr id="6" name="Rectangle 2">
            <a:extLst>
              <a:ext uri="{FF2B5EF4-FFF2-40B4-BE49-F238E27FC236}">
                <a16:creationId xmlns:a16="http://schemas.microsoft.com/office/drawing/2014/main" id="{FE86151B-8573-4806-8B26-B00826579A04}"/>
              </a:ext>
            </a:extLst>
          </p:cNvPr>
          <p:cNvSpPr>
            <a:spLocks noChangeArrowheads="1"/>
          </p:cNvSpPr>
          <p:nvPr/>
        </p:nvSpPr>
        <p:spPr bwMode="auto">
          <a:xfrm>
            <a:off x="1990725"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13366"/>
                </a:solidFill>
                <a:effectLst/>
                <a:latin typeface="Calibri" panose="020F0502020204030204" pitchFamily="34" charset="0"/>
                <a:ea typeface="Times New Roman" panose="02020603050405020304" pitchFamily="18" charset="0"/>
                <a:cs typeface="Calibri" panose="020F0502020204030204" pitchFamily="34" charset="0"/>
              </a:rPr>
              <a:t>Let’s Celebrate</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89292EAC-655A-475E-BCE4-6BF7DF4CCFE7}"/>
              </a:ext>
            </a:extLst>
          </p:cNvPr>
          <p:cNvSpPr>
            <a:spLocks noChangeArrowheads="1"/>
          </p:cNvSpPr>
          <p:nvPr/>
        </p:nvSpPr>
        <p:spPr bwMode="auto">
          <a:xfrm>
            <a:off x="1990725"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staff promoted the Society’s newest resource, </a:t>
            </a:r>
            <a:r>
              <a:rPr kumimoji="0" lang="en-US" altLang="en-US" sz="1200" b="1" i="0" u="none" strike="noStrike" cap="none" normalizeH="0" baseline="0">
                <a:ln>
                  <a:noFill/>
                </a:ln>
                <a:solidFill>
                  <a:srgbClr val="A97E29"/>
                </a:solidFill>
                <a:effectLst/>
                <a:latin typeface="Calibri" panose="020F0502020204030204" pitchFamily="34" charset="0"/>
                <a:ea typeface="Times New Roman" panose="02020603050405020304" pitchFamily="18" charset="0"/>
                <a:cs typeface="Calibri" panose="020F0502020204030204" pitchFamily="34" charset="0"/>
              </a:rPr>
              <a:t>“Anniversary &amp; Celebration Planner”, </a:t>
            </a: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many times throughout the year to the PA community [260 PA Programs and 110 Constituent Organizations] by email, social media, a PAHx website post and </a:t>
            </a:r>
            <a:r>
              <a:rPr kumimoji="0" lang="en-US"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Historical Happenings</a:t>
            </a: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As you’ll recall, the planner includes a variety of information for assisting constituents and program with organizing their PA-related special activities such as celebrating major milestones and anniversaries.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Educational Tool Kit Collage">
            <a:extLst>
              <a:ext uri="{FF2B5EF4-FFF2-40B4-BE49-F238E27FC236}">
                <a16:creationId xmlns:a16="http://schemas.microsoft.com/office/drawing/2014/main" id="{B9DB1DEC-FA99-4070-B299-268CE59008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88" y="3965583"/>
            <a:ext cx="2308225" cy="2047196"/>
          </a:xfrm>
          <a:prstGeom prst="rect">
            <a:avLst/>
          </a:prstGeom>
          <a:noFill/>
          <a:ln w="12700">
            <a:solidFill>
              <a:srgbClr val="013366"/>
            </a:solidFill>
          </a:ln>
        </p:spPr>
      </p:pic>
      <p:pic>
        <p:nvPicPr>
          <p:cNvPr id="11" name="Picture 10">
            <a:extLst>
              <a:ext uri="{FF2B5EF4-FFF2-40B4-BE49-F238E27FC236}">
                <a16:creationId xmlns:a16="http://schemas.microsoft.com/office/drawing/2014/main" id="{81ADDDFA-8430-4B9E-9F01-E24413BC2C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9645" y="3864671"/>
            <a:ext cx="2384424" cy="2148108"/>
          </a:xfrm>
          <a:prstGeom prst="rect">
            <a:avLst/>
          </a:prstGeom>
          <a:noFill/>
          <a:ln>
            <a:noFill/>
          </a:ln>
        </p:spPr>
      </p:pic>
      <p:pic>
        <p:nvPicPr>
          <p:cNvPr id="12" name="Picture 11">
            <a:extLst>
              <a:ext uri="{FF2B5EF4-FFF2-40B4-BE49-F238E27FC236}">
                <a16:creationId xmlns:a16="http://schemas.microsoft.com/office/drawing/2014/main" id="{C97A7ADA-FD36-4FB4-9B10-88DC08038742}"/>
              </a:ext>
            </a:extLst>
          </p:cNvPr>
          <p:cNvPicPr/>
          <p:nvPr/>
        </p:nvPicPr>
        <p:blipFill>
          <a:blip r:embed="rId5">
            <a:extLst>
              <a:ext uri="{28A0092B-C50C-407E-A947-70E740481C1C}">
                <a14:useLocalDpi xmlns:a14="http://schemas.microsoft.com/office/drawing/2010/main" val="0"/>
              </a:ext>
            </a:extLst>
          </a:blip>
          <a:stretch>
            <a:fillRect/>
          </a:stretch>
        </p:blipFill>
        <p:spPr>
          <a:xfrm>
            <a:off x="6167501" y="3965582"/>
            <a:ext cx="2501156" cy="1952235"/>
          </a:xfrm>
          <a:prstGeom prst="rect">
            <a:avLst/>
          </a:prstGeom>
          <a:ln w="3175">
            <a:solidFill>
              <a:schemeClr val="tx1"/>
            </a:solidFill>
          </a:ln>
        </p:spPr>
      </p:pic>
      <p:sp>
        <p:nvSpPr>
          <p:cNvPr id="3" name="Rectangle 2">
            <a:extLst>
              <a:ext uri="{FF2B5EF4-FFF2-40B4-BE49-F238E27FC236}">
                <a16:creationId xmlns:a16="http://schemas.microsoft.com/office/drawing/2014/main" id="{03EA76CC-F774-48ED-8F3E-D6CE6FFA4FBD}"/>
              </a:ext>
            </a:extLst>
          </p:cNvPr>
          <p:cNvSpPr/>
          <p:nvPr/>
        </p:nvSpPr>
        <p:spPr>
          <a:xfrm>
            <a:off x="1447800" y="1828800"/>
            <a:ext cx="6326155" cy="1815882"/>
          </a:xfrm>
          <a:prstGeom prst="rect">
            <a:avLst/>
          </a:prstGeom>
        </p:spPr>
        <p:txBody>
          <a:bodyPr wrap="none">
            <a:spAutoFit/>
          </a:bodyPr>
          <a:lstStyle/>
          <a:p>
            <a:pPr algn="ctr"/>
            <a:r>
              <a:rPr lang="en-US" sz="2800" b="1" dirty="0">
                <a:solidFill>
                  <a:srgbClr val="013366"/>
                </a:solidFill>
                <a:latin typeface="Calibri" panose="020F0502020204030204" pitchFamily="34" charset="0"/>
                <a:ea typeface="Calibri" panose="020F0502020204030204" pitchFamily="34" charset="0"/>
                <a:cs typeface="Times New Roman" panose="02020603050405020304" pitchFamily="18" charset="0"/>
              </a:rPr>
              <a:t>The PA History Society offers 3 resources:</a:t>
            </a:r>
          </a:p>
          <a:p>
            <a:pPr marL="1200150" lvl="2" indent="-285750">
              <a:buFont typeface="Wingdings" panose="05000000000000000000" pitchFamily="2" charset="2"/>
              <a:buChar char="Ø"/>
            </a:pPr>
            <a:r>
              <a:rPr lang="en-US" sz="2800" b="1" i="1" dirty="0">
                <a:solidFill>
                  <a:srgbClr val="A97E29"/>
                </a:solidFill>
                <a:latin typeface="Calibri" panose="020F0502020204030204" pitchFamily="34" charset="0"/>
                <a:ea typeface="Calibri" panose="020F0502020204030204" pitchFamily="34" charset="0"/>
                <a:cs typeface="Times New Roman" panose="02020603050405020304" pitchFamily="18" charset="0"/>
              </a:rPr>
              <a:t> Educational Learning Modules</a:t>
            </a:r>
          </a:p>
          <a:p>
            <a:pPr marL="1200150" lvl="2" indent="-285750">
              <a:buFont typeface="Wingdings" panose="05000000000000000000" pitchFamily="2" charset="2"/>
              <a:buChar char="Ø"/>
            </a:pPr>
            <a:r>
              <a:rPr lang="en-US" sz="2800" b="1" i="1" dirty="0">
                <a:solidFill>
                  <a:srgbClr val="A97E29"/>
                </a:solidFill>
                <a:latin typeface="Calibri" panose="020F0502020204030204" pitchFamily="34" charset="0"/>
                <a:cs typeface="Times New Roman" panose="02020603050405020304" pitchFamily="18" charset="0"/>
              </a:rPr>
              <a:t>Historian Toolkit</a:t>
            </a:r>
          </a:p>
          <a:p>
            <a:pPr marL="1200150" lvl="2" indent="-285750">
              <a:buFont typeface="Wingdings" panose="05000000000000000000" pitchFamily="2" charset="2"/>
              <a:buChar char="Ø"/>
            </a:pPr>
            <a:r>
              <a:rPr lang="en-US" sz="2800" b="1" i="1" dirty="0">
                <a:solidFill>
                  <a:srgbClr val="A97E29"/>
                </a:solidFill>
                <a:latin typeface="Calibri" panose="020F0502020204030204" pitchFamily="34" charset="0"/>
                <a:cs typeface="Times New Roman" panose="02020603050405020304" pitchFamily="18" charset="0"/>
              </a:rPr>
              <a:t>Celebration Planner</a:t>
            </a:r>
            <a:endParaRPr lang="en-US" sz="2800" dirty="0">
              <a:solidFill>
                <a:srgbClr val="A97E29"/>
              </a:solidFill>
            </a:endParaRPr>
          </a:p>
        </p:txBody>
      </p:sp>
    </p:spTree>
    <p:extLst>
      <p:ext uri="{BB962C8B-B14F-4D97-AF65-F5344CB8AC3E}">
        <p14:creationId xmlns:p14="http://schemas.microsoft.com/office/powerpoint/2010/main" val="253873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148636" cy="685800"/>
          </a:xfrm>
        </p:spPr>
        <p:txBody>
          <a:bodyPr>
            <a:normAutofit fontScale="90000"/>
          </a:bodyPr>
          <a:lstStyle/>
          <a:p>
            <a:pPr algn="ctr"/>
            <a:r>
              <a:rPr lang="en-US" i="1" dirty="0">
                <a:solidFill>
                  <a:srgbClr val="013366"/>
                </a:solidFill>
              </a:rPr>
              <a:t>All Things PA History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509C8FE-589B-4E43-97FF-CD855E6765AC}"/>
              </a:ext>
            </a:extLst>
          </p:cNvPr>
          <p:cNvSpPr txBox="1"/>
          <p:nvPr/>
        </p:nvSpPr>
        <p:spPr>
          <a:xfrm>
            <a:off x="1143000" y="4552890"/>
            <a:ext cx="16928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97E29"/>
                </a:solidFill>
                <a:effectLst/>
                <a:uLnTx/>
                <a:uFillTx/>
                <a:latin typeface="Calibri"/>
                <a:ea typeface="+mn-ea"/>
                <a:cs typeface="+mn-cs"/>
              </a:rPr>
              <a:t>Social Media:</a:t>
            </a:r>
          </a:p>
        </p:txBody>
      </p:sp>
      <p:pic>
        <p:nvPicPr>
          <p:cNvPr id="16" name="Picture 15">
            <a:extLst>
              <a:ext uri="{FF2B5EF4-FFF2-40B4-BE49-F238E27FC236}">
                <a16:creationId xmlns:a16="http://schemas.microsoft.com/office/drawing/2014/main" id="{DB9CEC33-7288-4B7F-94F8-90A7A5AD12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7633" y="5098426"/>
            <a:ext cx="913368" cy="804860"/>
          </a:xfrm>
          <a:prstGeom prst="rect">
            <a:avLst/>
          </a:prstGeom>
        </p:spPr>
      </p:pic>
      <p:pic>
        <p:nvPicPr>
          <p:cNvPr id="17" name="Picture 16" descr="Twitter">
            <a:hlinkClick r:id="rId4" tooltip="&quot;Twitter&quot;"/>
            <a:extLst>
              <a:ext uri="{FF2B5EF4-FFF2-40B4-BE49-F238E27FC236}">
                <a16:creationId xmlns:a16="http://schemas.microsoft.com/office/drawing/2014/main" id="{414E3867-1732-42D3-868F-FB153423010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633" y="5110993"/>
            <a:ext cx="914768" cy="804861"/>
          </a:xfrm>
          <a:prstGeom prst="rect">
            <a:avLst/>
          </a:prstGeom>
          <a:noFill/>
          <a:ln>
            <a:noFill/>
          </a:ln>
        </p:spPr>
      </p:pic>
      <p:pic>
        <p:nvPicPr>
          <p:cNvPr id="18" name="Picture 17">
            <a:extLst>
              <a:ext uri="{FF2B5EF4-FFF2-40B4-BE49-F238E27FC236}">
                <a16:creationId xmlns:a16="http://schemas.microsoft.com/office/drawing/2014/main" id="{89E9E589-6C81-4889-A8C6-1CC0174D7A6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02601" y="5037496"/>
            <a:ext cx="1050480" cy="951854"/>
          </a:xfrm>
          <a:prstGeom prst="rect">
            <a:avLst/>
          </a:prstGeom>
        </p:spPr>
      </p:pic>
      <p:sp>
        <p:nvSpPr>
          <p:cNvPr id="13" name="TextBox 12">
            <a:extLst>
              <a:ext uri="{FF2B5EF4-FFF2-40B4-BE49-F238E27FC236}">
                <a16:creationId xmlns:a16="http://schemas.microsoft.com/office/drawing/2014/main" id="{623F80FB-2827-491E-B289-B0D174497315}"/>
              </a:ext>
            </a:extLst>
          </p:cNvPr>
          <p:cNvSpPr txBox="1"/>
          <p:nvPr/>
        </p:nvSpPr>
        <p:spPr>
          <a:xfrm>
            <a:off x="76200" y="3581400"/>
            <a:ext cx="237584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013366"/>
                </a:solidFill>
                <a:effectLst/>
                <a:uLnTx/>
                <a:uFillTx/>
                <a:latin typeface="Calibri"/>
                <a:ea typeface="+mn-ea"/>
                <a:cs typeface="+mn-cs"/>
              </a:rPr>
              <a:t>Quarterly newsletter: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1200" cap="none" spc="0" normalizeH="0" baseline="0" noProof="0" dirty="0">
                <a:ln>
                  <a:noFill/>
                </a:ln>
                <a:solidFill>
                  <a:srgbClr val="013366"/>
                </a:solidFill>
                <a:effectLst/>
                <a:uLnTx/>
                <a:uFillTx/>
                <a:latin typeface="Calibri"/>
                <a:ea typeface="+mn-ea"/>
                <a:cs typeface="+mn-cs"/>
              </a:rPr>
              <a:t>Historical Happenings</a:t>
            </a:r>
          </a:p>
        </p:txBody>
      </p:sp>
      <p:pic>
        <p:nvPicPr>
          <p:cNvPr id="26" name="Picture 6" descr="C:\Users\lorik\Pictures\cropped -Way We Were DVD.jpg">
            <a:extLst>
              <a:ext uri="{FF2B5EF4-FFF2-40B4-BE49-F238E27FC236}">
                <a16:creationId xmlns:a16="http://schemas.microsoft.com/office/drawing/2014/main" id="{D1E4CEDB-E859-4857-BDC3-2EB18A6327D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11000" contrast="5000"/>
                    </a14:imgEffect>
                  </a14:imgLayer>
                </a14:imgProps>
              </a:ext>
              <a:ext uri="{28A0092B-C50C-407E-A947-70E740481C1C}">
                <a14:useLocalDpi xmlns:a14="http://schemas.microsoft.com/office/drawing/2010/main" val="0"/>
              </a:ext>
            </a:extLst>
          </a:blip>
          <a:srcRect/>
          <a:stretch>
            <a:fillRect/>
          </a:stretch>
        </p:blipFill>
        <p:spPr bwMode="auto">
          <a:xfrm>
            <a:off x="6476726" y="4850046"/>
            <a:ext cx="1097729" cy="10367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carter\Documents\PAHx Stuff\Staff Advisor SPPAHx\Projects\AAPA Interactive Timeline\PAHx Society Established 2002\Timline Book Cover.tif">
            <a:extLst>
              <a:ext uri="{FF2B5EF4-FFF2-40B4-BE49-F238E27FC236}">
                <a16:creationId xmlns:a16="http://schemas.microsoft.com/office/drawing/2014/main" id="{8835B4FE-3A12-496D-839A-BB0A6433CB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5610" y="4305090"/>
            <a:ext cx="1530281" cy="185145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F77E1D3-8C7D-4692-9AF9-4FF105D74103}"/>
              </a:ext>
            </a:extLst>
          </p:cNvPr>
          <p:cNvSpPr txBox="1"/>
          <p:nvPr/>
        </p:nvSpPr>
        <p:spPr>
          <a:xfrm>
            <a:off x="6296986" y="4171890"/>
            <a:ext cx="29232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3366"/>
                </a:solidFill>
                <a:effectLst/>
                <a:uLnTx/>
                <a:uFillTx/>
                <a:latin typeface="Calibri"/>
                <a:ea typeface="+mn-ea"/>
                <a:cs typeface="+mn-cs"/>
              </a:rPr>
              <a:t>Educational Resources:</a:t>
            </a:r>
          </a:p>
        </p:txBody>
      </p:sp>
      <p:pic>
        <p:nvPicPr>
          <p:cNvPr id="30" name="Picture 29">
            <a:extLst>
              <a:ext uri="{FF2B5EF4-FFF2-40B4-BE49-F238E27FC236}">
                <a16:creationId xmlns:a16="http://schemas.microsoft.com/office/drawing/2014/main" id="{2029B9BC-9C63-4C5D-B5DF-39CDD58DB3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6496" y="1967455"/>
            <a:ext cx="1505008" cy="2257512"/>
          </a:xfrm>
          <a:prstGeom prst="rect">
            <a:avLst/>
          </a:prstGeom>
        </p:spPr>
      </p:pic>
      <p:pic>
        <p:nvPicPr>
          <p:cNvPr id="12" name="Picture 11">
            <a:extLst>
              <a:ext uri="{FF2B5EF4-FFF2-40B4-BE49-F238E27FC236}">
                <a16:creationId xmlns:a16="http://schemas.microsoft.com/office/drawing/2014/main" id="{A0FC469B-7C6B-4643-86A5-600EFCF491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3033" y="2779222"/>
            <a:ext cx="1247785" cy="1146114"/>
          </a:xfrm>
          <a:prstGeom prst="rect">
            <a:avLst/>
          </a:prstGeom>
        </p:spPr>
      </p:pic>
      <p:pic>
        <p:nvPicPr>
          <p:cNvPr id="19" name="Picture 18">
            <a:extLst>
              <a:ext uri="{FF2B5EF4-FFF2-40B4-BE49-F238E27FC236}">
                <a16:creationId xmlns:a16="http://schemas.microsoft.com/office/drawing/2014/main" id="{E91B5CE3-1F00-4C13-9790-8AA231618BD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30636" y="2074008"/>
            <a:ext cx="1418006" cy="1704562"/>
          </a:xfrm>
          <a:prstGeom prst="rect">
            <a:avLst/>
          </a:prstGeom>
        </p:spPr>
      </p:pic>
      <p:pic>
        <p:nvPicPr>
          <p:cNvPr id="31" name="Picture 30">
            <a:extLst>
              <a:ext uri="{FF2B5EF4-FFF2-40B4-BE49-F238E27FC236}">
                <a16:creationId xmlns:a16="http://schemas.microsoft.com/office/drawing/2014/main" id="{CE90AABC-FBF8-400C-88A4-4E7AB9ABA3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34327" y="2413852"/>
            <a:ext cx="1685673" cy="1364718"/>
          </a:xfrm>
          <a:prstGeom prst="rect">
            <a:avLst/>
          </a:prstGeom>
        </p:spPr>
      </p:pic>
      <p:pic>
        <p:nvPicPr>
          <p:cNvPr id="33" name="Picture 32">
            <a:extLst>
              <a:ext uri="{FF2B5EF4-FFF2-40B4-BE49-F238E27FC236}">
                <a16:creationId xmlns:a16="http://schemas.microsoft.com/office/drawing/2014/main" id="{887A36D7-6329-4062-A51F-3875B96C16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88834" y="1470638"/>
            <a:ext cx="1455651" cy="1455651"/>
          </a:xfrm>
          <a:prstGeom prst="rect">
            <a:avLst/>
          </a:prstGeom>
        </p:spPr>
      </p:pic>
      <p:pic>
        <p:nvPicPr>
          <p:cNvPr id="24" name="Picture 23">
            <a:extLst>
              <a:ext uri="{FF2B5EF4-FFF2-40B4-BE49-F238E27FC236}">
                <a16:creationId xmlns:a16="http://schemas.microsoft.com/office/drawing/2014/main" id="{A2F894DD-5797-483B-A3EB-2375A18A5E1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8321" y="1641840"/>
            <a:ext cx="1508760" cy="1956435"/>
          </a:xfrm>
          <a:prstGeom prst="rect">
            <a:avLst/>
          </a:prstGeom>
          <a:noFill/>
          <a:ln w="9525">
            <a:solidFill>
              <a:schemeClr val="tx1"/>
            </a:solidFill>
          </a:ln>
        </p:spPr>
      </p:pic>
      <p:pic>
        <p:nvPicPr>
          <p:cNvPr id="20" name="Picture 19">
            <a:extLst>
              <a:ext uri="{FF2B5EF4-FFF2-40B4-BE49-F238E27FC236}">
                <a16:creationId xmlns:a16="http://schemas.microsoft.com/office/drawing/2014/main" id="{B82AC7A6-05C6-42CB-B98B-A49DB757C65D}"/>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25291" y="4710639"/>
            <a:ext cx="1097729" cy="1339641"/>
          </a:xfrm>
          <a:prstGeom prst="rect">
            <a:avLst/>
          </a:prstGeom>
          <a:noFill/>
          <a:ln>
            <a:noFill/>
          </a:ln>
        </p:spPr>
      </p:pic>
      <p:sp>
        <p:nvSpPr>
          <p:cNvPr id="11" name="TextBox 10">
            <a:extLst>
              <a:ext uri="{FF2B5EF4-FFF2-40B4-BE49-F238E27FC236}">
                <a16:creationId xmlns:a16="http://schemas.microsoft.com/office/drawing/2014/main" id="{4376F391-F762-453E-B389-C00F8D028A87}"/>
              </a:ext>
            </a:extLst>
          </p:cNvPr>
          <p:cNvSpPr txBox="1"/>
          <p:nvPr/>
        </p:nvSpPr>
        <p:spPr>
          <a:xfrm>
            <a:off x="5415896" y="1657290"/>
            <a:ext cx="2432704" cy="400110"/>
          </a:xfrm>
          <a:prstGeom prst="rect">
            <a:avLst/>
          </a:prstGeom>
          <a:noFill/>
        </p:spPr>
        <p:txBody>
          <a:bodyPr wrap="square" rtlCol="0">
            <a:spAutoFit/>
          </a:bodyPr>
          <a:lstStyle/>
          <a:p>
            <a:r>
              <a:rPr lang="en-US" sz="2000" b="1" dirty="0">
                <a:solidFill>
                  <a:srgbClr val="A97E29"/>
                </a:solidFill>
              </a:rPr>
              <a:t>Posters &amp; Lapel Pins:</a:t>
            </a:r>
          </a:p>
        </p:txBody>
      </p:sp>
      <p:pic>
        <p:nvPicPr>
          <p:cNvPr id="28" name="Picture 27">
            <a:extLst>
              <a:ext uri="{FF2B5EF4-FFF2-40B4-BE49-F238E27FC236}">
                <a16:creationId xmlns:a16="http://schemas.microsoft.com/office/drawing/2014/main" id="{7320C009-41DF-4438-B67F-22DA7155EB0F}"/>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49735" y="5041034"/>
            <a:ext cx="913368" cy="951853"/>
          </a:xfrm>
          <a:prstGeom prst="rect">
            <a:avLst/>
          </a:prstGeom>
          <a:noFill/>
          <a:ln>
            <a:noFill/>
          </a:ln>
        </p:spPr>
      </p:pic>
    </p:spTree>
    <p:extLst>
      <p:ext uri="{BB962C8B-B14F-4D97-AF65-F5344CB8AC3E}">
        <p14:creationId xmlns:p14="http://schemas.microsoft.com/office/powerpoint/2010/main" val="163391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5410200" cy="914400"/>
          </a:xfrm>
        </p:spPr>
        <p:txBody>
          <a:bodyPr>
            <a:normAutofit/>
          </a:bodyPr>
          <a:lstStyle/>
          <a:p>
            <a:pPr algn="ctr"/>
            <a:r>
              <a:rPr lang="en-US" sz="4000" b="1" dirty="0">
                <a:solidFill>
                  <a:srgbClr val="013366"/>
                </a:solidFill>
                <a:latin typeface="Palatino Linotype" panose="02040502050505030304" pitchFamily="18" charset="0"/>
              </a:rPr>
              <a:t>www.pahx.org</a:t>
            </a:r>
          </a:p>
        </p:txBody>
      </p:sp>
      <p:sp>
        <p:nvSpPr>
          <p:cNvPr id="3" name="Content Placeholder 2"/>
          <p:cNvSpPr>
            <a:spLocks noGrp="1"/>
          </p:cNvSpPr>
          <p:nvPr>
            <p:ph idx="1"/>
          </p:nvPr>
        </p:nvSpPr>
        <p:spPr>
          <a:xfrm>
            <a:off x="457200" y="-1981199"/>
            <a:ext cx="6248400" cy="1143000"/>
          </a:xfrm>
        </p:spPr>
        <p:txBody>
          <a:bodyPr/>
          <a:lstStyle/>
          <a:p>
            <a:endParaRPr lang="en-US" dirty="0"/>
          </a:p>
        </p:txBody>
      </p:sp>
      <p:sp>
        <p:nvSpPr>
          <p:cNvPr id="4" name="Slide Number Placeholder 3"/>
          <p:cNvSpPr>
            <a:spLocks noGrp="1"/>
          </p:cNvSpPr>
          <p:nvPr>
            <p:ph type="sldNum" sz="quarter" idx="12"/>
          </p:nvPr>
        </p:nvSpPr>
        <p:spPr/>
        <p:txBody>
          <a:bodyPr/>
          <a:lstStyle/>
          <a:p>
            <a:fld id="{289B2E99-F7E5-456C-8C16-79472FD20900}" type="slidenum">
              <a:rPr lang="en-US" smtClean="0"/>
              <a:t>19</a:t>
            </a:fld>
            <a:endParaRPr lang="en-US"/>
          </a:p>
        </p:txBody>
      </p:sp>
      <p:sp>
        <p:nvSpPr>
          <p:cNvPr id="5" name="Footer Placeholder 4"/>
          <p:cNvSpPr>
            <a:spLocks noGrp="1"/>
          </p:cNvSpPr>
          <p:nvPr>
            <p:ph type="ftr" sz="quarter" idx="11"/>
          </p:nvPr>
        </p:nvSpPr>
        <p:spPr/>
        <p:txBody>
          <a:bodyPr/>
          <a:lstStyle/>
          <a:p>
            <a:r>
              <a:rPr lang="en-US"/>
              <a:t>Physician Assistant History Society</a:t>
            </a:r>
          </a:p>
          <a:p>
            <a:r>
              <a:rPr lang="en-US"/>
              <a:t>Honoring our History; Ensuring our Future</a:t>
            </a:r>
            <a:endParaRPr lang="en-US" dirty="0"/>
          </a:p>
        </p:txBody>
      </p:sp>
      <p:pic>
        <p:nvPicPr>
          <p:cNvPr id="8" name="Picture 7" descr="C:\Users\lorik\Documents\LORI Misc\1-PA History Society\Board - Newsletters\2017\Spring 2017\Website Image-Stead and Stea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267200"/>
            <a:ext cx="5181599" cy="1448812"/>
          </a:xfrm>
          <a:prstGeom prst="rect">
            <a:avLst/>
          </a:prstGeom>
          <a:noFill/>
          <a:ln w="9525">
            <a:solidFill>
              <a:schemeClr val="tx1"/>
            </a:solidFill>
          </a:ln>
        </p:spPr>
      </p:pic>
      <p:sp>
        <p:nvSpPr>
          <p:cNvPr id="10" name="TextBox 9"/>
          <p:cNvSpPr txBox="1"/>
          <p:nvPr/>
        </p:nvSpPr>
        <p:spPr>
          <a:xfrm>
            <a:off x="92034" y="2286000"/>
            <a:ext cx="3505200" cy="2554545"/>
          </a:xfrm>
          <a:prstGeom prst="rect">
            <a:avLst/>
          </a:prstGeom>
          <a:noFill/>
        </p:spPr>
        <p:txBody>
          <a:bodyPr wrap="square" rtlCol="0">
            <a:spAutoFit/>
          </a:bodyPr>
          <a:lstStyle/>
          <a:p>
            <a:pPr algn="ctr"/>
            <a:r>
              <a:rPr lang="en-US" sz="3200" b="1" dirty="0">
                <a:solidFill>
                  <a:srgbClr val="CD9A34"/>
                </a:solidFill>
                <a:latin typeface="Palatino Linotype" panose="02040502050505030304" pitchFamily="18" charset="0"/>
              </a:rPr>
              <a:t>Over 53 years of PA history waiting to be explored via our website!</a:t>
            </a:r>
          </a:p>
        </p:txBody>
      </p:sp>
      <p:pic>
        <p:nvPicPr>
          <p:cNvPr id="9" name="Content Placeholder 4">
            <a:extLst>
              <a:ext uri="{FF2B5EF4-FFF2-40B4-BE49-F238E27FC236}">
                <a16:creationId xmlns:a16="http://schemas.microsoft.com/office/drawing/2014/main" id="{DCA9A4B3-FA48-4E7F-9A2B-1F5C183CE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52600"/>
            <a:ext cx="5181599" cy="2514600"/>
          </a:xfrm>
          <a:prstGeom prst="rect">
            <a:avLst/>
          </a:prstGeom>
          <a:ln w="19050">
            <a:solidFill>
              <a:srgbClr val="013366"/>
            </a:solidFill>
          </a:ln>
        </p:spPr>
      </p:pic>
    </p:spTree>
    <p:extLst>
      <p:ext uri="{BB962C8B-B14F-4D97-AF65-F5344CB8AC3E}">
        <p14:creationId xmlns:p14="http://schemas.microsoft.com/office/powerpoint/2010/main" val="56755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F0EC0CA-B0B8-4D46-B1CB-9FEF6FD97CCB}"/>
              </a:ext>
            </a:extLst>
          </p:cNvPr>
          <p:cNvSpPr/>
          <p:nvPr/>
        </p:nvSpPr>
        <p:spPr>
          <a:xfrm>
            <a:off x="1447800" y="533400"/>
            <a:ext cx="7696200" cy="707886"/>
          </a:xfrm>
          <a:prstGeom prst="rect">
            <a:avLst/>
          </a:prstGeom>
          <a:ln w="19050">
            <a:noFill/>
          </a:ln>
        </p:spPr>
        <p:txBody>
          <a:bodyPr wrap="square">
            <a:spAutoFit/>
          </a:bodyPr>
          <a:lstStyle/>
          <a:p>
            <a:pPr algn="ctr"/>
            <a:r>
              <a:rPr lang="en-US" sz="2800" b="1" dirty="0">
                <a:solidFill>
                  <a:srgbClr val="013366"/>
                </a:solidFill>
              </a:rPr>
              <a:t>The Flexner Report Impact on Medical Education</a:t>
            </a:r>
          </a:p>
          <a:p>
            <a:pPr algn="ctr"/>
            <a:endParaRPr lang="en-US" sz="1200" b="1" dirty="0">
              <a:solidFill>
                <a:srgbClr val="FF0000"/>
              </a:solidFill>
              <a:effectLst>
                <a:outerShdw blurRad="38100" dist="38100" dir="2700000" algn="tl">
                  <a:srgbClr val="000000">
                    <a:alpha val="43137"/>
                  </a:srgbClr>
                </a:outerShdw>
              </a:effectLst>
            </a:endParaRPr>
          </a:p>
        </p:txBody>
      </p:sp>
      <p:pic>
        <p:nvPicPr>
          <p:cNvPr id="18" name="Picture 8" descr="http://birthstory.net/wp-content/uploads/2009/11/flexnerabraham2909.jpg">
            <a:extLst>
              <a:ext uri="{FF2B5EF4-FFF2-40B4-BE49-F238E27FC236}">
                <a16:creationId xmlns:a16="http://schemas.microsoft.com/office/drawing/2014/main" id="{F3B4BBD6-E835-4E5B-B79B-EC791FABCAC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58710" y="1816702"/>
            <a:ext cx="1978179" cy="29306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24DC99B-FF71-45ED-BE51-7579E6FD1E18}"/>
              </a:ext>
            </a:extLst>
          </p:cNvPr>
          <p:cNvSpPr txBox="1"/>
          <p:nvPr/>
        </p:nvSpPr>
        <p:spPr>
          <a:xfrm>
            <a:off x="457200" y="4324290"/>
            <a:ext cx="22098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Abraham Flexner</a:t>
            </a:r>
          </a:p>
        </p:txBody>
      </p:sp>
      <p:pic>
        <p:nvPicPr>
          <p:cNvPr id="20" name="Picture 6" descr="http://sciencecareers.sciencemag.org/sites/default/files/article_images/20120504_FlexnerReport_320x256_3.jpg">
            <a:extLst>
              <a:ext uri="{FF2B5EF4-FFF2-40B4-BE49-F238E27FC236}">
                <a16:creationId xmlns:a16="http://schemas.microsoft.com/office/drawing/2014/main" id="{2379177B-AE78-41C5-90B7-E46EB03DB46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821630" y="1650957"/>
            <a:ext cx="3086669" cy="226366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1" name="Picture 10" descr="http://www.archives.upenn.edu/img/lecturetickets/38.png">
            <a:extLst>
              <a:ext uri="{FF2B5EF4-FFF2-40B4-BE49-F238E27FC236}">
                <a16:creationId xmlns:a16="http://schemas.microsoft.com/office/drawing/2014/main" id="{067A8E7B-7E0B-4C38-81BA-481F01EACE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67000" y="3958065"/>
            <a:ext cx="3451632" cy="21802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7440AB6-C5A6-4A26-ACF2-DD28A68BB19C}"/>
              </a:ext>
            </a:extLst>
          </p:cNvPr>
          <p:cNvSpPr txBox="1"/>
          <p:nvPr/>
        </p:nvSpPr>
        <p:spPr>
          <a:xfrm>
            <a:off x="2667000" y="2266890"/>
            <a:ext cx="2924519" cy="400110"/>
          </a:xfrm>
          <a:prstGeom prst="rect">
            <a:avLst/>
          </a:prstGeom>
          <a:noFill/>
        </p:spPr>
        <p:txBody>
          <a:bodyPr wrap="none" rtlCol="0">
            <a:spAutoFit/>
          </a:bodyPr>
          <a:lstStyle/>
          <a:p>
            <a:r>
              <a:rPr lang="en-US" sz="2000" b="1" u="sng" dirty="0">
                <a:solidFill>
                  <a:srgbClr val="013366"/>
                </a:solidFill>
              </a:rPr>
              <a:t>Aftermath of 1910 Report</a:t>
            </a:r>
          </a:p>
        </p:txBody>
      </p:sp>
    </p:spTree>
    <p:extLst>
      <p:ext uri="{BB962C8B-B14F-4D97-AF65-F5344CB8AC3E}">
        <p14:creationId xmlns:p14="http://schemas.microsoft.com/office/powerpoint/2010/main" val="3593432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10600" y="0"/>
            <a:ext cx="5334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0" y="0"/>
            <a:ext cx="5334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8458200" y="-7088"/>
            <a:ext cx="152400" cy="6858000"/>
          </a:xfrm>
          <a:prstGeom prst="rect">
            <a:avLst/>
          </a:prstGeom>
          <a:solidFill>
            <a:srgbClr val="CE9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2B700"/>
              </a:solidFill>
              <a:effectLst/>
              <a:uLnTx/>
              <a:uFillTx/>
              <a:latin typeface="Calibri"/>
              <a:ea typeface="+mn-ea"/>
              <a:cs typeface="+mn-cs"/>
            </a:endParaRPr>
          </a:p>
        </p:txBody>
      </p:sp>
      <p:sp>
        <p:nvSpPr>
          <p:cNvPr id="6" name="Rectangle 5"/>
          <p:cNvSpPr/>
          <p:nvPr/>
        </p:nvSpPr>
        <p:spPr>
          <a:xfrm>
            <a:off x="533400" y="0"/>
            <a:ext cx="152400" cy="6858000"/>
          </a:xfrm>
          <a:prstGeom prst="rect">
            <a:avLst/>
          </a:prstGeom>
          <a:solidFill>
            <a:srgbClr val="CE9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61A5B89-4692-4257-BA66-3633E882B8D3}"/>
              </a:ext>
            </a:extLst>
          </p:cNvPr>
          <p:cNvSpPr/>
          <p:nvPr/>
        </p:nvSpPr>
        <p:spPr>
          <a:xfrm>
            <a:off x="685800" y="5596116"/>
            <a:ext cx="7772399" cy="1261884"/>
          </a:xfrm>
          <a:prstGeom prst="rect">
            <a:avLst/>
          </a:prstGeom>
          <a:solidFill>
            <a:srgbClr val="CD9A34"/>
          </a:solidFill>
          <a:ln w="571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The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PAHx</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would love to hear from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please email us at </a:t>
            </a:r>
            <a:r>
              <a:rPr kumimoji="0" lang="en-US" sz="2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3"/>
              </a:rPr>
              <a:t>contactus@pahx.org</a:t>
            </a:r>
            <a:endParaRPr kumimoji="0" lang="en-US" sz="2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1" name="TextBox 10">
            <a:extLst>
              <a:ext uri="{FF2B5EF4-FFF2-40B4-BE49-F238E27FC236}">
                <a16:creationId xmlns:a16="http://schemas.microsoft.com/office/drawing/2014/main" id="{19FD1062-891B-4B8B-863C-4F54F79A86CB}"/>
              </a:ext>
            </a:extLst>
          </p:cNvPr>
          <p:cNvSpPr txBox="1"/>
          <p:nvPr/>
        </p:nvSpPr>
        <p:spPr>
          <a:xfrm>
            <a:off x="685801" y="0"/>
            <a:ext cx="7772398" cy="892552"/>
          </a:xfrm>
          <a:prstGeom prst="rect">
            <a:avLst/>
          </a:prstGeom>
          <a:solidFill>
            <a:srgbClr val="CE9A3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Questions and 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C:\Users\carter\Documents\PAHx Stuff\Staff Advisor SPPAHx\Work On Website\Update Articles and Exhibits\Museum Collection\Museum Collage.jpg">
            <a:extLst>
              <a:ext uri="{FF2B5EF4-FFF2-40B4-BE49-F238E27FC236}">
                <a16:creationId xmlns:a16="http://schemas.microsoft.com/office/drawing/2014/main" id="{486A717A-F52C-4997-BD3D-9AA0914C9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99" y="979676"/>
            <a:ext cx="3429000" cy="452931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652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Physician Assistant History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Honoring our History; Ensuring our Future</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133600" y="519752"/>
            <a:ext cx="5943600" cy="62324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13366"/>
                </a:solidFill>
                <a:uLnTx/>
                <a:uFillTx/>
                <a:latin typeface="Calibri" panose="020F0502020204030204"/>
                <a:ea typeface="Calibri"/>
                <a:cs typeface="Times New Roman"/>
              </a:rPr>
              <a:t>Post-War America from 1945-1965</a:t>
            </a:r>
            <a:endParaRPr kumimoji="0" lang="en-US" sz="3000" b="0" i="0" u="none" strike="noStrike" kern="1200" cap="none" spc="0" normalizeH="0" baseline="0" noProof="0" dirty="0">
              <a:ln>
                <a:noFill/>
              </a:ln>
              <a:solidFill>
                <a:srgbClr val="013366"/>
              </a:solidFill>
              <a:uLnTx/>
              <a:uFillTx/>
              <a:latin typeface="Calibri" panose="020F0502020204030204"/>
              <a:ea typeface="Calibri"/>
              <a:cs typeface="Times New Roman"/>
            </a:endParaRPr>
          </a:p>
        </p:txBody>
      </p:sp>
      <p:sp>
        <p:nvSpPr>
          <p:cNvPr id="7" name="Rectangle 6"/>
          <p:cNvSpPr/>
          <p:nvPr/>
        </p:nvSpPr>
        <p:spPr>
          <a:xfrm>
            <a:off x="228600" y="1666709"/>
            <a:ext cx="4876800" cy="4810291"/>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13366"/>
                </a:solidFill>
                <a:effectLst/>
                <a:uLnTx/>
                <a:uFillTx/>
                <a:latin typeface="Calibri" panose="020F0502020204030204"/>
                <a:ea typeface="Calibri"/>
                <a:cs typeface="Times New Roman"/>
              </a:rPr>
              <a:t>From 1945 to 1960 the USA saw a 250% increase in Gross Domestic Product (GDP) resulting in increased family wealth and buying capacity</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13366"/>
                </a:solidFill>
                <a:effectLst/>
                <a:uLnTx/>
                <a:uFillTx/>
                <a:latin typeface="Calibri" panose="020F0502020204030204"/>
                <a:ea typeface="Calibri"/>
                <a:cs typeface="Times New Roman"/>
              </a:rPr>
              <a:t>By 1960, 135 million Americans had </a:t>
            </a:r>
            <a:r>
              <a:rPr kumimoji="0" lang="en-US" sz="2200" b="1" i="0" u="none" strike="noStrike" kern="1200" cap="none" spc="0" normalizeH="0" baseline="0" noProof="0" dirty="0">
                <a:ln>
                  <a:noFill/>
                </a:ln>
                <a:solidFill>
                  <a:srgbClr val="013366"/>
                </a:solidFill>
                <a:effectLst/>
                <a:uLnTx/>
                <a:uFillTx/>
                <a:latin typeface="Calibri" panose="020F0502020204030204"/>
                <a:ea typeface="+mn-ea"/>
                <a:cs typeface="+mn-cs"/>
              </a:rPr>
              <a:t>employee or other third party health care insurance coverage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13366"/>
                </a:solidFill>
                <a:effectLst/>
                <a:uLnTx/>
                <a:uFillTx/>
                <a:latin typeface="Calibri" panose="020F0502020204030204"/>
                <a:ea typeface="+mn-ea"/>
                <a:cs typeface="+mn-cs"/>
              </a:rPr>
              <a:t>Major technological and scientific breakthroughs occurred during this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13366"/>
                </a:solidFill>
                <a:effectLst/>
                <a:uLnTx/>
                <a:uFillTx/>
                <a:latin typeface="Calibri" panose="020F0502020204030204"/>
                <a:ea typeface="+mn-ea"/>
                <a:cs typeface="+mn-cs"/>
              </a:rPr>
              <a:t>1960s begins period of civil unrest in the USA</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pic>
        <p:nvPicPr>
          <p:cNvPr id="8" name="Picture 1" descr="C:\Users\carter\Documents\PAHx Stuff\Staff Advisor SPPAHx\Projects\JAAPA 50th Edition\JAAPA 50th Anniversary Articles\Are We Facing a PA Surplus Items\doctor wanted sign.tif">
            <a:extLst>
              <a:ext uri="{FF2B5EF4-FFF2-40B4-BE49-F238E27FC236}">
                <a16:creationId xmlns:a16="http://schemas.microsoft.com/office/drawing/2014/main" id="{C2AB908D-E93E-48D2-A740-366A396A799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62530" y="1423867"/>
            <a:ext cx="3295739" cy="2638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2.imagesbn.com/p/9780761440253_p0_v1_s260x420.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690242">
            <a:off x="6303049" y="3910476"/>
            <a:ext cx="1647465" cy="226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15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2005817" y="533400"/>
            <a:ext cx="6528583" cy="59208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13366"/>
                </a:solidFill>
                <a:effectLst/>
                <a:uLnTx/>
                <a:uFillTx/>
                <a:latin typeface="Calibri"/>
                <a:ea typeface="Calibri"/>
                <a:cs typeface="Times New Roman"/>
              </a:rPr>
              <a:t>Setting the Stage for a Social Innovation</a:t>
            </a:r>
            <a:endParaRPr kumimoji="0" lang="en-US" sz="3000" b="0" i="0" u="none" strike="noStrike" kern="1200" cap="none" spc="0" normalizeH="0" baseline="0" noProof="0" dirty="0">
              <a:ln>
                <a:noFill/>
              </a:ln>
              <a:solidFill>
                <a:srgbClr val="013366"/>
              </a:solidFill>
              <a:effectLst/>
              <a:uLnTx/>
              <a:uFillTx/>
              <a:latin typeface="Calibri"/>
              <a:ea typeface="Calibri"/>
              <a:cs typeface="Times New Roman"/>
            </a:endParaRPr>
          </a:p>
        </p:txBody>
      </p:sp>
      <p:sp>
        <p:nvSpPr>
          <p:cNvPr id="7" name="Rectangle 6"/>
          <p:cNvSpPr/>
          <p:nvPr/>
        </p:nvSpPr>
        <p:spPr>
          <a:xfrm>
            <a:off x="533400" y="1676400"/>
            <a:ext cx="8153400" cy="1649682"/>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200" b="1" i="0" u="none" strike="noStrike" kern="1200" cap="none" spc="0" normalizeH="0" baseline="0" noProof="0" dirty="0">
                <a:ln>
                  <a:noFill/>
                </a:ln>
                <a:solidFill>
                  <a:srgbClr val="013366"/>
                </a:solidFill>
                <a:effectLst/>
                <a:uLnTx/>
                <a:uFillTx/>
                <a:latin typeface="Calibri"/>
                <a:ea typeface="Calibri"/>
                <a:cs typeface="Times New Roman"/>
              </a:rPr>
              <a:t>As physicians and hospitals struggled to meet the high end demands in the marketplace, their ability to deliver accessible, affordable and quality health care services to the lower end of the marketplace waned. </a:t>
            </a:r>
          </a:p>
        </p:txBody>
      </p:sp>
      <p:grpSp>
        <p:nvGrpSpPr>
          <p:cNvPr id="12" name="Group 11"/>
          <p:cNvGrpSpPr/>
          <p:nvPr/>
        </p:nvGrpSpPr>
        <p:grpSpPr>
          <a:xfrm>
            <a:off x="1752600" y="3086660"/>
            <a:ext cx="4714109" cy="3009340"/>
            <a:chOff x="533399" y="1283287"/>
            <a:chExt cx="8034338" cy="5181600"/>
          </a:xfrm>
        </p:grpSpPr>
        <p:pic>
          <p:nvPicPr>
            <p:cNvPr id="13" name="Picture 4" descr="congress med edu article resized"/>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rot="587536">
              <a:off x="3428999" y="1283287"/>
              <a:ext cx="4999038" cy="41925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ospital shortage article resized"/>
            <p:cNvPicPr>
              <a:picLocks noChangeAspect="1" noChangeArrowheads="1"/>
            </p:cNvPicPr>
            <p:nvPr/>
          </p:nvPicPr>
          <p:blipFill>
            <a:blip r:embed="rId4" cstate="email">
              <a:lum bright="-10000"/>
              <a:extLst>
                <a:ext uri="{28A0092B-C50C-407E-A947-70E740481C1C}">
                  <a14:useLocalDpi xmlns:a14="http://schemas.microsoft.com/office/drawing/2010/main" val="0"/>
                </a:ext>
              </a:extLst>
            </a:blip>
            <a:srcRect/>
            <a:stretch>
              <a:fillRect/>
            </a:stretch>
          </p:blipFill>
          <p:spPr bwMode="auto">
            <a:xfrm rot="435160">
              <a:off x="5333999" y="3264487"/>
              <a:ext cx="3233738" cy="3189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odern medicine shortage resized"/>
            <p:cNvPicPr>
              <a:picLocks noChangeAspect="1" noChangeArrowheads="1"/>
            </p:cNvPicPr>
            <p:nvPr/>
          </p:nvPicPr>
          <p:blipFill>
            <a:blip r:embed="rId5" cstate="email">
              <a:lum bright="-10000"/>
              <a:extLst>
                <a:ext uri="{28A0092B-C50C-407E-A947-70E740481C1C}">
                  <a14:useLocalDpi xmlns:a14="http://schemas.microsoft.com/office/drawing/2010/main" val="0"/>
                </a:ext>
              </a:extLst>
            </a:blip>
            <a:srcRect/>
            <a:stretch>
              <a:fillRect/>
            </a:stretch>
          </p:blipFill>
          <p:spPr bwMode="auto">
            <a:xfrm>
              <a:off x="533399" y="1435687"/>
              <a:ext cx="323691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Medical Economics Non Doctors rszed"/>
            <p:cNvPicPr>
              <a:picLocks noChangeAspect="1" noChangeArrowheads="1"/>
            </p:cNvPicPr>
            <p:nvPr/>
          </p:nvPicPr>
          <p:blipFill>
            <a:blip r:embed="rId6" cstate="email">
              <a:lum bright="-10000"/>
              <a:extLst>
                <a:ext uri="{28A0092B-C50C-407E-A947-70E740481C1C}">
                  <a14:useLocalDpi xmlns:a14="http://schemas.microsoft.com/office/drawing/2010/main" val="0"/>
                </a:ext>
              </a:extLst>
            </a:blip>
            <a:srcRect/>
            <a:stretch>
              <a:fillRect/>
            </a:stretch>
          </p:blipFill>
          <p:spPr bwMode="auto">
            <a:xfrm rot="-552009">
              <a:off x="1371599" y="3264487"/>
              <a:ext cx="4178300" cy="30654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rot="21399893">
            <a:off x="4112858" y="3042525"/>
            <a:ext cx="4607373"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Calibri" pitchFamily="34" charset="0"/>
                <a:cs typeface="Arial" pitchFamily="34" charset="0"/>
              </a:rPr>
              <a:t>1959 </a:t>
            </a:r>
            <a:endPar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itchFamily="34" charset="0"/>
                <a:ea typeface="Calibri" pitchFamily="34" charset="0"/>
                <a:cs typeface="Arial" pitchFamily="34" charset="0"/>
              </a:rPr>
              <a:t>US Surgeon General identifies a national shortage of medically trained personnel.</a:t>
            </a:r>
            <a:endParaRPr kumimoji="0" lang="en-US" sz="18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32094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981200" y="533400"/>
            <a:ext cx="6528583" cy="592085"/>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13366"/>
                </a:solidFill>
                <a:effectLst/>
                <a:uLnTx/>
                <a:uFillTx/>
                <a:latin typeface="Calibri"/>
                <a:ea typeface="Calibri"/>
                <a:cs typeface="Times New Roman"/>
              </a:rPr>
              <a:t>Setting the Stage for a Social Innovation</a:t>
            </a:r>
            <a:endParaRPr kumimoji="0" lang="en-US" sz="3000" b="0" i="0" u="none" strike="noStrike" kern="1200" cap="none" spc="0" normalizeH="0" baseline="0" noProof="0" dirty="0">
              <a:ln>
                <a:noFill/>
              </a:ln>
              <a:solidFill>
                <a:srgbClr val="013366"/>
              </a:solidFill>
              <a:effectLst/>
              <a:uLnTx/>
              <a:uFillTx/>
              <a:latin typeface="Calibri"/>
              <a:ea typeface="Calibri"/>
              <a:cs typeface="Times New Roman"/>
            </a:endParaRPr>
          </a:p>
        </p:txBody>
      </p:sp>
      <p:sp>
        <p:nvSpPr>
          <p:cNvPr id="7" name="Rectangle 6"/>
          <p:cNvSpPr/>
          <p:nvPr/>
        </p:nvSpPr>
        <p:spPr>
          <a:xfrm>
            <a:off x="304800" y="1524000"/>
            <a:ext cx="51054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13366"/>
                </a:solidFill>
                <a:effectLst/>
                <a:uLnTx/>
                <a:uFillTx/>
                <a:latin typeface="Calibri"/>
                <a:ea typeface="+mn-ea"/>
                <a:cs typeface="+mn-cs"/>
              </a:rPr>
              <a:t>Demand</a:t>
            </a:r>
            <a:r>
              <a:rPr kumimoji="0" lang="en-US" sz="2200" b="0" i="0" u="none" strike="noStrike" kern="1200" cap="none" spc="0" normalizeH="0" baseline="0" noProof="0" dirty="0">
                <a:ln>
                  <a:noFill/>
                </a:ln>
                <a:solidFill>
                  <a:srgbClr val="013366"/>
                </a:solidFill>
                <a:effectLst/>
                <a:uLnTx/>
                <a:uFillTx/>
                <a:latin typeface="Calibri"/>
                <a:ea typeface="+mn-ea"/>
                <a:cs typeface="+mn-cs"/>
              </a:rPr>
              <a:t> for medical services was already running ahead of </a:t>
            </a:r>
            <a:r>
              <a:rPr kumimoji="0" lang="en-US" sz="2200" b="1" i="0" u="none" strike="noStrike" kern="1200" cap="none" spc="0" normalizeH="0" baseline="0" noProof="0" dirty="0">
                <a:ln>
                  <a:noFill/>
                </a:ln>
                <a:solidFill>
                  <a:srgbClr val="013366"/>
                </a:solidFill>
                <a:effectLst/>
                <a:uLnTx/>
                <a:uFillTx/>
                <a:latin typeface="Calibri"/>
                <a:ea typeface="+mn-ea"/>
                <a:cs typeface="+mn-cs"/>
              </a:rPr>
              <a:t>Supply</a:t>
            </a:r>
            <a:r>
              <a:rPr kumimoji="0" lang="en-US" sz="2200" b="0" i="0" u="none" strike="noStrike" kern="1200" cap="none" spc="0" normalizeH="0" baseline="0" noProof="0" dirty="0">
                <a:ln>
                  <a:noFill/>
                </a:ln>
                <a:solidFill>
                  <a:srgbClr val="013366"/>
                </a:solidFill>
                <a:effectLst/>
                <a:uLnTx/>
                <a:uFillTx/>
                <a:latin typeface="Calibri"/>
                <a:ea typeface="+mn-ea"/>
                <a:cs typeface="+mn-cs"/>
              </a:rPr>
              <a:t> (trained personnel) when President Johnson signed Medicare Legislation in 1965.  Nineteen million individuals signed up for Medicare during its first year.</a:t>
            </a:r>
          </a:p>
        </p:txBody>
      </p:sp>
      <p:grpSp>
        <p:nvGrpSpPr>
          <p:cNvPr id="12" name="Group 11"/>
          <p:cNvGrpSpPr/>
          <p:nvPr/>
        </p:nvGrpSpPr>
        <p:grpSpPr>
          <a:xfrm>
            <a:off x="5562600" y="1600200"/>
            <a:ext cx="3031083" cy="2362200"/>
            <a:chOff x="5172363" y="422440"/>
            <a:chExt cx="3640683" cy="2860192"/>
          </a:xfrm>
        </p:grpSpPr>
        <p:pic>
          <p:nvPicPr>
            <p:cNvPr id="13" name="Picture 2" descr="https://upload.wikimedia.org/wikipedia/commons/thumb/a/a0/Lyndon_Johnson_signing_Medicare_bill%2C_with_Harry_Truman%2C_July_30%2C_1965.jpg/1280px-Lyndon_Johnson_signing_Medicare_bill%2C_with_Harry_Truman%2C_July_30%2C_196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72364" y="424872"/>
              <a:ext cx="3640682" cy="2857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72363" y="422440"/>
              <a:ext cx="36406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95000"/>
                    </a:prstClr>
                  </a:solidFill>
                  <a:effectLst/>
                  <a:uLnTx/>
                  <a:uFillTx/>
                  <a:latin typeface="Times New Roman" pitchFamily="18" charset="0"/>
                  <a:ea typeface="+mn-ea"/>
                  <a:cs typeface="+mn-cs"/>
                </a:rPr>
                <a:t>LBJ signs Medicare Act 1965</a:t>
              </a:r>
              <a:endParaRPr kumimoji="0" lang="en-US" sz="18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grpSp>
      <p:grpSp>
        <p:nvGrpSpPr>
          <p:cNvPr id="15" name="Group 14"/>
          <p:cNvGrpSpPr/>
          <p:nvPr/>
        </p:nvGrpSpPr>
        <p:grpSpPr>
          <a:xfrm>
            <a:off x="682977" y="3723859"/>
            <a:ext cx="2898421" cy="2295942"/>
            <a:chOff x="899814" y="563106"/>
            <a:chExt cx="3659271" cy="3763748"/>
          </a:xfrm>
        </p:grpSpPr>
        <p:pic>
          <p:nvPicPr>
            <p:cNvPr id="16" name="Picture 3" descr="http://www.lagrangemoms.com/wp-content/uploads/2011/12/FD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9814" y="563106"/>
              <a:ext cx="2057400" cy="2571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5" descr="http://2bpresident.files.wordpress.com/2008/11/truman-photo2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76214" y="2256439"/>
              <a:ext cx="1982871" cy="2070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descr="http://thumbs4.ebaystatic.com/d/l225/m/mPdtCceHnku17dRLicbG71Q.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57214" y="580040"/>
              <a:ext cx="1601871"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9" descr="http://mps.mpsomaha.org/mnhs/Meyer%201950s%20Web/1950s%20Project%204/1950s/Foreign_and_Domestic_Policy_files/droppedImage_2.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99814" y="2887521"/>
              <a:ext cx="1676400" cy="1439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3886200" y="4438471"/>
            <a:ext cx="4572000" cy="14465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13366"/>
                </a:solidFill>
                <a:effectLst/>
                <a:uLnTx/>
                <a:uFillTx/>
                <a:latin typeface="Calibri"/>
                <a:ea typeface="+mn-ea"/>
                <a:cs typeface="+mn-cs"/>
              </a:rPr>
              <a:t>Increasing Medical School enrollments would be expensive and would take 10 to 20 years to have an impact.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13366"/>
                </a:solidFill>
                <a:effectLst/>
                <a:uLnTx/>
                <a:uFillTx/>
                <a:latin typeface="Calibri"/>
                <a:ea typeface="+mn-ea"/>
                <a:cs typeface="+mn-cs"/>
              </a:rPr>
              <a:t>Was there another Solution?</a:t>
            </a:r>
            <a:endParaRPr kumimoji="0" lang="en-US" sz="2200" b="0" i="0" u="none" strike="noStrike" kern="1200" cap="none" spc="0" normalizeH="0" baseline="0" noProof="0" dirty="0">
              <a:ln>
                <a:noFill/>
              </a:ln>
              <a:solidFill>
                <a:srgbClr val="013366"/>
              </a:solidFill>
              <a:effectLst/>
              <a:uLnTx/>
              <a:uFillTx/>
              <a:latin typeface="Calibri"/>
              <a:ea typeface="+mn-ea"/>
              <a:cs typeface="+mn-cs"/>
            </a:endParaRPr>
          </a:p>
        </p:txBody>
      </p:sp>
    </p:spTree>
    <p:extLst>
      <p:ext uri="{BB962C8B-B14F-4D97-AF65-F5344CB8AC3E}">
        <p14:creationId xmlns:p14="http://schemas.microsoft.com/office/powerpoint/2010/main" val="3219632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905000" y="381000"/>
            <a:ext cx="6553200"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One Doctor’s Solution to a Growing Demand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  for Health Care Services, 1950-1960s</a:t>
            </a:r>
            <a:endParaRPr kumimoji="0" lang="en-US" sz="2600" b="0" i="0" u="none" strike="noStrike" kern="1200" cap="none" spc="0" normalizeH="0" baseline="0" noProof="0" dirty="0">
              <a:ln>
                <a:noFill/>
              </a:ln>
              <a:solidFill>
                <a:srgbClr val="013366"/>
              </a:solidFill>
              <a:effectLst/>
              <a:uLnTx/>
              <a:uFillTx/>
              <a:latin typeface="Calibri"/>
              <a:ea typeface="+mn-ea"/>
            </a:endParaRPr>
          </a:p>
        </p:txBody>
      </p:sp>
      <p:pic>
        <p:nvPicPr>
          <p:cNvPr id="10" name="Picture 8" descr="P1_treadwel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3400" y="1676400"/>
            <a:ext cx="415727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257800" y="1919640"/>
            <a:ext cx="3096628" cy="234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61572" y="4334470"/>
            <a:ext cx="309662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Treadwell is made 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Honorary PA in 1970 by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rPr>
              <a:t>Duke University PA Program</a:t>
            </a:r>
            <a:endParaRPr kumimoji="0" lang="en-US" sz="1800" b="1" i="0" u="none" strike="noStrike" kern="1200" cap="none" spc="0" normalizeH="0" baseline="0" noProof="0" dirty="0">
              <a:ln>
                <a:noFill/>
              </a:ln>
              <a:solidFill>
                <a:srgbClr val="013366"/>
              </a:solidFill>
              <a:effectLst/>
              <a:uLnTx/>
              <a:uFillTx/>
              <a:latin typeface="Calibri"/>
              <a:ea typeface="+mn-ea"/>
              <a:cs typeface="Arial" panose="020B0604020202020204" pitchFamily="34" charset="0"/>
            </a:endParaRPr>
          </a:p>
        </p:txBody>
      </p:sp>
      <p:sp>
        <p:nvSpPr>
          <p:cNvPr id="13" name="Rectangle 12"/>
          <p:cNvSpPr/>
          <p:nvPr/>
        </p:nvSpPr>
        <p:spPr>
          <a:xfrm>
            <a:off x="533400" y="5421868"/>
            <a:ext cx="4169603"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A97E29"/>
                </a:solidFill>
                <a:effectLst/>
                <a:uLnTx/>
                <a:uFillTx/>
                <a:latin typeface="Calibri"/>
                <a:ea typeface="+mn-ea"/>
                <a:cs typeface="+mn-cs"/>
              </a:rPr>
              <a:t>Dr. Amos Johnson and Buddy Treadwell</a:t>
            </a:r>
          </a:p>
        </p:txBody>
      </p:sp>
    </p:spTree>
    <p:extLst>
      <p:ext uri="{BB962C8B-B14F-4D97-AF65-F5344CB8AC3E}">
        <p14:creationId xmlns:p14="http://schemas.microsoft.com/office/powerpoint/2010/main" val="3609271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905000" y="381000"/>
            <a:ext cx="6553200" cy="830997"/>
          </a:xfrm>
          <a:prstGeom prst="rect">
            <a:avLst/>
          </a:prstGeom>
        </p:spPr>
        <p:txBody>
          <a:bodyPr wrap="square">
            <a:spAutoFit/>
          </a:bodyPr>
          <a:lstStyle/>
          <a:p>
            <a:pPr algn="ctr"/>
            <a:r>
              <a:rPr lang="en-US" sz="2400" b="1" dirty="0">
                <a:solidFill>
                  <a:srgbClr val="013366"/>
                </a:solidFill>
                <a:cs typeface="Arial" panose="020B0604020202020204" pitchFamily="34" charset="0"/>
              </a:rPr>
              <a:t>Attempt to Educate Advanced Clinical </a:t>
            </a:r>
          </a:p>
          <a:p>
            <a:pPr algn="ctr"/>
            <a:r>
              <a:rPr lang="en-US" sz="2400" b="1" dirty="0">
                <a:solidFill>
                  <a:srgbClr val="013366"/>
                </a:solidFill>
                <a:cs typeface="Arial" panose="020B0604020202020204" pitchFamily="34" charset="0"/>
              </a:rPr>
              <a:t>Skilled Nurses, 1958</a:t>
            </a:r>
          </a:p>
        </p:txBody>
      </p:sp>
      <p:sp>
        <p:nvSpPr>
          <p:cNvPr id="2" name="Rectangle 1">
            <a:extLst>
              <a:ext uri="{FF2B5EF4-FFF2-40B4-BE49-F238E27FC236}">
                <a16:creationId xmlns:a16="http://schemas.microsoft.com/office/drawing/2014/main" id="{242AA200-9B6F-4083-8C1C-1A562F6E8D96}"/>
              </a:ext>
            </a:extLst>
          </p:cNvPr>
          <p:cNvSpPr/>
          <p:nvPr/>
        </p:nvSpPr>
        <p:spPr>
          <a:xfrm>
            <a:off x="838200" y="1752600"/>
            <a:ext cx="7848600" cy="1107996"/>
          </a:xfrm>
          <a:prstGeom prst="rect">
            <a:avLst/>
          </a:prstGeom>
        </p:spPr>
        <p:txBody>
          <a:bodyPr wrap="square">
            <a:spAutoFit/>
          </a:bodyPr>
          <a:lstStyle/>
          <a:p>
            <a:r>
              <a:rPr lang="en-US" sz="2200" dirty="0"/>
              <a:t>Thelma Ingles, RN and Eugene Stead, Jr., MD’s failure to gain nursing leadership’s acceptance of clinical roles for nurses opened the door for the formal education for physician assistants.</a:t>
            </a:r>
          </a:p>
        </p:txBody>
      </p:sp>
      <p:pic>
        <p:nvPicPr>
          <p:cNvPr id="11" name="Picture 4" descr="P1_ingles">
            <a:extLst>
              <a:ext uri="{FF2B5EF4-FFF2-40B4-BE49-F238E27FC236}">
                <a16:creationId xmlns:a16="http://schemas.microsoft.com/office/drawing/2014/main" id="{587DDC75-8803-4216-8695-706A1728554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1600" y="3037764"/>
            <a:ext cx="2329379" cy="25868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14" descr="Stead at Emory (crop) 1947">
            <a:extLst>
              <a:ext uri="{FF2B5EF4-FFF2-40B4-BE49-F238E27FC236}">
                <a16:creationId xmlns:a16="http://schemas.microsoft.com/office/drawing/2014/main" id="{6C66488E-73FB-4D1D-9388-DC115CA89CA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3082176"/>
            <a:ext cx="2495266" cy="254245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5428D05-33ED-43C9-919C-583D958F891B}"/>
              </a:ext>
            </a:extLst>
          </p:cNvPr>
          <p:cNvSpPr/>
          <p:nvPr/>
        </p:nvSpPr>
        <p:spPr>
          <a:xfrm>
            <a:off x="884382" y="5867400"/>
            <a:ext cx="7086600" cy="307777"/>
          </a:xfrm>
          <a:prstGeom prst="rect">
            <a:avLst/>
          </a:prstGeom>
        </p:spPr>
        <p:txBody>
          <a:bodyPr wrap="square">
            <a:spAutoFit/>
          </a:bodyPr>
          <a:lstStyle/>
          <a:p>
            <a:pPr lvl="0"/>
            <a:r>
              <a:rPr lang="en-US" sz="1400" b="1" i="1" dirty="0">
                <a:solidFill>
                  <a:prstClr val="black"/>
                </a:solidFill>
              </a:rPr>
              <a:t>Photographs of Ingles and Stead are courtesy of the Duke University Medical Center Archives </a:t>
            </a:r>
          </a:p>
        </p:txBody>
      </p:sp>
    </p:spTree>
    <p:extLst>
      <p:ext uri="{BB962C8B-B14F-4D97-AF65-F5344CB8AC3E}">
        <p14:creationId xmlns:p14="http://schemas.microsoft.com/office/powerpoint/2010/main" val="144219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295400" y="304800"/>
            <a:ext cx="7924800" cy="985526"/>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13366"/>
                </a:solidFill>
                <a:effectLst/>
                <a:uLnTx/>
                <a:uFillTx/>
                <a:latin typeface="Calibri"/>
                <a:ea typeface="Calibri"/>
                <a:cs typeface="Times New Roman"/>
              </a:rPr>
              <a:t>Exchange of Ideas and Values:  A Novel Solution</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13366"/>
                </a:solidFill>
                <a:effectLst/>
                <a:uLnTx/>
                <a:uFillTx/>
                <a:latin typeface="Calibri"/>
                <a:ea typeface="Calibri"/>
                <a:cs typeface="Times New Roman"/>
              </a:rPr>
              <a:t>  Presented to the American Medical Association, 1961</a:t>
            </a:r>
            <a:endParaRPr kumimoji="0" lang="en-US" sz="2600" b="0" i="0" u="none" strike="noStrike" kern="1200" cap="none" spc="0" normalizeH="0" baseline="0" noProof="0" dirty="0">
              <a:ln>
                <a:noFill/>
              </a:ln>
              <a:solidFill>
                <a:srgbClr val="013366"/>
              </a:solidFill>
              <a:effectLst/>
              <a:uLnTx/>
              <a:uFillTx/>
              <a:latin typeface="Calibri"/>
            </a:endParaRPr>
          </a:p>
        </p:txBody>
      </p:sp>
      <p:sp>
        <p:nvSpPr>
          <p:cNvPr id="7" name="Rectangle 6"/>
          <p:cNvSpPr/>
          <p:nvPr/>
        </p:nvSpPr>
        <p:spPr>
          <a:xfrm>
            <a:off x="533400" y="2057400"/>
            <a:ext cx="3124200" cy="34778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13366"/>
                </a:solidFill>
                <a:effectLst/>
                <a:uLnTx/>
                <a:uFillTx/>
                <a:latin typeface="Calibri"/>
                <a:ea typeface="Calibri" pitchFamily="34" charset="0"/>
                <a:cs typeface="Arial" pitchFamily="34" charset="0"/>
              </a:rPr>
              <a:t>Charles Hudson, MD in the </a:t>
            </a:r>
            <a:r>
              <a:rPr kumimoji="0" lang="en-US" sz="2200" b="1" i="1" u="none" strike="noStrike" kern="1200" cap="none" spc="0" normalizeH="0" baseline="0" noProof="0" dirty="0">
                <a:ln>
                  <a:noFill/>
                </a:ln>
                <a:solidFill>
                  <a:srgbClr val="A97E29"/>
                </a:solidFill>
                <a:effectLst/>
                <a:uLnTx/>
                <a:uFillTx/>
                <a:latin typeface="Calibri"/>
                <a:ea typeface="Calibri" pitchFamily="34" charset="0"/>
                <a:cs typeface="Arial" pitchFamily="34" charset="0"/>
              </a:rPr>
              <a:t>Journal of the American Medical Association</a:t>
            </a:r>
            <a:r>
              <a:rPr kumimoji="0" lang="en-US" sz="2200" b="1" i="0" u="none" strike="noStrike" kern="1200" cap="none" spc="0" normalizeH="0" baseline="0" noProof="0" dirty="0">
                <a:ln>
                  <a:noFill/>
                </a:ln>
                <a:solidFill>
                  <a:srgbClr val="013366"/>
                </a:solidFill>
                <a:effectLst/>
                <a:uLnTx/>
                <a:uFillTx/>
                <a:latin typeface="Calibri"/>
                <a:ea typeface="Calibri" pitchFamily="34" charset="0"/>
                <a:cs typeface="Arial" pitchFamily="34" charset="0"/>
              </a:rPr>
              <a:t>, calls for the training of a "mid-level" provider to assist doctors from a new source of  health manpower -  such as former military corpsmen and medics.</a:t>
            </a:r>
            <a:endParaRPr kumimoji="0" lang="en-US" sz="2200" b="1" i="0" u="none" strike="noStrike" kern="1200" cap="none" spc="0" normalizeH="0" baseline="0" noProof="0" dirty="0">
              <a:ln>
                <a:noFill/>
              </a:ln>
              <a:solidFill>
                <a:srgbClr val="013366"/>
              </a:solidFill>
              <a:effectLst/>
              <a:uLnTx/>
              <a:uFillTx/>
              <a:latin typeface="Calibri"/>
              <a:ea typeface="+mn-ea"/>
              <a:cs typeface="Arial" pitchFamily="34" charset="0"/>
            </a:endParaRPr>
          </a:p>
        </p:txBody>
      </p:sp>
      <p:pic>
        <p:nvPicPr>
          <p:cNvPr id="12" name="Picture 1" descr="C:\Users\Owner\Documents\PAHx Stuff\Staff Advisor SPPAHx\Work On Website\Final Timeline\Period 1961-1970\Hudson Collage.jpg"/>
          <p:cNvPicPr>
            <a:picLocks noChangeAspect="1" noChangeArrowheads="1"/>
          </p:cNvPicPr>
          <p:nvPr/>
        </p:nvPicPr>
        <p:blipFill>
          <a:blip r:embed="rId3" cstate="email"/>
          <a:srcRect/>
          <a:stretch>
            <a:fillRect/>
          </a:stretch>
        </p:blipFill>
        <p:spPr bwMode="auto">
          <a:xfrm>
            <a:off x="3810000" y="1905000"/>
            <a:ext cx="4650079" cy="3657601"/>
          </a:xfrm>
          <a:prstGeom prst="rect">
            <a:avLst/>
          </a:prstGeom>
          <a:noFill/>
        </p:spPr>
      </p:pic>
    </p:spTree>
    <p:extLst>
      <p:ext uri="{BB962C8B-B14F-4D97-AF65-F5344CB8AC3E}">
        <p14:creationId xmlns:p14="http://schemas.microsoft.com/office/powerpoint/2010/main" val="3725789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B2E99-F7E5-456C-8C16-79472FD209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Physician Assistant History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Honoring our History; Ensuring our Future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1828800" y="304800"/>
            <a:ext cx="66294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3366"/>
                </a:solidFill>
                <a:effectLst/>
                <a:uLnTx/>
                <a:uFillTx/>
                <a:latin typeface="Calibri"/>
                <a:ea typeface="+mn-ea"/>
                <a:cs typeface="Arial" pitchFamily="34" charset="0"/>
              </a:rPr>
              <a:t>Training Former Military Corpsmen as Physician Assistants, 1964</a:t>
            </a:r>
          </a:p>
        </p:txBody>
      </p:sp>
      <p:sp>
        <p:nvSpPr>
          <p:cNvPr id="7" name="Rectangle 6"/>
          <p:cNvSpPr/>
          <p:nvPr/>
        </p:nvSpPr>
        <p:spPr>
          <a:xfrm>
            <a:off x="533400" y="1752600"/>
            <a:ext cx="48006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13366"/>
                </a:solidFill>
                <a:effectLst/>
                <a:uLnTx/>
                <a:uFillTx/>
                <a:latin typeface="Calibri"/>
                <a:ea typeface="+mn-ea"/>
                <a:cs typeface="Arial" pitchFamily="34" charset="0"/>
              </a:rPr>
              <a:t>Eugene A. Stead, Jr., MD sent a letter to Duke University Hospital Administrator, Charles H. </a:t>
            </a:r>
            <a:r>
              <a:rPr kumimoji="0" lang="en-US" sz="2200" b="1" i="0" u="none" strike="noStrike" kern="1200" cap="none" spc="0" normalizeH="0" baseline="0" noProof="0" dirty="0" err="1">
                <a:ln>
                  <a:noFill/>
                </a:ln>
                <a:solidFill>
                  <a:srgbClr val="013366"/>
                </a:solidFill>
                <a:effectLst/>
                <a:uLnTx/>
                <a:uFillTx/>
                <a:latin typeface="Calibri"/>
                <a:ea typeface="+mn-ea"/>
                <a:cs typeface="Arial" pitchFamily="34" charset="0"/>
              </a:rPr>
              <a:t>Frenzel</a:t>
            </a:r>
            <a:r>
              <a:rPr kumimoji="0" lang="en-US" sz="2200" b="1" i="0" u="none" strike="noStrike" kern="1200" cap="none" spc="0" normalizeH="0" baseline="0" noProof="0" dirty="0">
                <a:ln>
                  <a:noFill/>
                </a:ln>
                <a:solidFill>
                  <a:srgbClr val="013366"/>
                </a:solidFill>
                <a:effectLst/>
                <a:uLnTx/>
                <a:uFillTx/>
                <a:latin typeface="Calibri"/>
                <a:ea typeface="+mn-ea"/>
                <a:cs typeface="Arial" pitchFamily="34" charset="0"/>
              </a:rPr>
              <a:t>, stating his intention to develop a program for the “physician’s assistant” using former military corpsmen as the first students.</a:t>
            </a:r>
            <a:endParaRPr kumimoji="0" lang="en-US" sz="2200" b="0" i="0" u="none" strike="noStrike" kern="1200" cap="none" spc="0" normalizeH="0" baseline="0" noProof="0" dirty="0">
              <a:ln>
                <a:noFill/>
              </a:ln>
              <a:solidFill>
                <a:srgbClr val="013366"/>
              </a:solidFill>
              <a:effectLst/>
              <a:uLnTx/>
              <a:uFillTx/>
              <a:latin typeface="Calibri"/>
              <a:ea typeface="+mn-ea"/>
              <a:cs typeface="+mn-cs"/>
            </a:endParaRPr>
          </a:p>
        </p:txBody>
      </p:sp>
      <p:pic>
        <p:nvPicPr>
          <p:cNvPr id="12" name="Picture 2" descr="C:\Users\Owner\Documents\PAHx Stuff\Staff Advisor SPPAHx\Work On Website\Final Timeline\Period 1961-1970\Stead Letter 1964 Collage.jpg"/>
          <p:cNvPicPr>
            <a:picLocks noChangeAspect="1" noChangeArrowheads="1"/>
          </p:cNvPicPr>
          <p:nvPr/>
        </p:nvPicPr>
        <p:blipFill>
          <a:blip r:embed="rId3" cstate="email"/>
          <a:srcRect/>
          <a:stretch>
            <a:fillRect/>
          </a:stretch>
        </p:blipFill>
        <p:spPr bwMode="auto">
          <a:xfrm>
            <a:off x="5435568" y="1724378"/>
            <a:ext cx="3022632" cy="3989834"/>
          </a:xfrm>
          <a:prstGeom prst="rect">
            <a:avLst/>
          </a:prstGeom>
          <a:noFill/>
        </p:spPr>
      </p:pic>
      <p:pic>
        <p:nvPicPr>
          <p:cNvPr id="13" name="Picture 1" descr="c:\Users\Owner\Documents\PAHx Stuff\Staff Advisor SPPAHx\Projects\AAPA Interactive Timeline\First Three PA Students 1967\Duke University PA Class 1967.jpg"/>
          <p:cNvPicPr>
            <a:picLocks noChangeAspect="1" noChangeArrowheads="1"/>
          </p:cNvPicPr>
          <p:nvPr/>
        </p:nvPicPr>
        <p:blipFill>
          <a:blip r:embed="rId4" cstate="screen"/>
          <a:srcRect/>
          <a:stretch>
            <a:fillRect/>
          </a:stretch>
        </p:blipFill>
        <p:spPr bwMode="auto">
          <a:xfrm>
            <a:off x="838200" y="3962400"/>
            <a:ext cx="3962400" cy="2147288"/>
          </a:xfrm>
          <a:prstGeom prst="rect">
            <a:avLst/>
          </a:prstGeom>
          <a:noFill/>
        </p:spPr>
      </p:pic>
    </p:spTree>
    <p:extLst>
      <p:ext uri="{BB962C8B-B14F-4D97-AF65-F5344CB8AC3E}">
        <p14:creationId xmlns:p14="http://schemas.microsoft.com/office/powerpoint/2010/main" val="3760483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3765</TotalTime>
  <Words>3906</Words>
  <Application>Microsoft Office PowerPoint</Application>
  <PresentationFormat>On-screen Show (4:3)</PresentationFormat>
  <Paragraphs>275</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Courier New</vt:lpstr>
      <vt:lpstr>Palatino Linotype</vt:lpstr>
      <vt:lpstr>Times New Roman</vt:lpstr>
      <vt:lpstr>Wingdings</vt:lpstr>
      <vt:lpstr>Office Theme</vt:lpstr>
      <vt:lpstr>1_Office Theme</vt:lpstr>
      <vt:lpstr>2_Office Theme</vt:lpstr>
      <vt:lpstr>PA History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Exchange of Ideas and Values:  Duke Conferences and National Conferences</vt:lpstr>
      <vt:lpstr>Educational Resources</vt:lpstr>
      <vt:lpstr>All Things PA History …</vt:lpstr>
      <vt:lpstr>www.pahx.org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dc:creator>
  <cp:lastModifiedBy>Lori Konopka-Sauer</cp:lastModifiedBy>
  <cp:revision>337</cp:revision>
  <cp:lastPrinted>2019-11-18T19:12:33Z</cp:lastPrinted>
  <dcterms:created xsi:type="dcterms:W3CDTF">2012-01-29T19:16:07Z</dcterms:created>
  <dcterms:modified xsi:type="dcterms:W3CDTF">2021-09-13T19:31:02Z</dcterms:modified>
</cp:coreProperties>
</file>